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3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tags/tag5.xml" ContentType="application/vnd.openxmlformats-officedocument.presentationml.tags+xml"/>
  <Override PartName="/ppt/notesSlides/notesSlide6.xml" ContentType="application/vnd.openxmlformats-officedocument.presentationml.notesSlide+xml"/>
  <Override PartName="/ppt/tags/tag6.xml" ContentType="application/vnd.openxmlformats-officedocument.presentationml.tags+xml"/>
  <Override PartName="/ppt/notesSlides/notesSlide7.xml" ContentType="application/vnd.openxmlformats-officedocument.presentationml.notesSlide+xml"/>
  <Override PartName="/ppt/tags/tag7.xml" ContentType="application/vnd.openxmlformats-officedocument.presentationml.tags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6" r:id="rId1"/>
    <p:sldMasterId id="2147483706" r:id="rId2"/>
    <p:sldMasterId id="2147483712" r:id="rId3"/>
    <p:sldMasterId id="2147483724" r:id="rId4"/>
  </p:sldMasterIdLst>
  <p:notesMasterIdLst>
    <p:notesMasterId r:id="rId20"/>
  </p:notesMasterIdLst>
  <p:handoutMasterIdLst>
    <p:handoutMasterId r:id="rId21"/>
  </p:handoutMasterIdLst>
  <p:sldIdLst>
    <p:sldId id="447" r:id="rId5"/>
    <p:sldId id="454" r:id="rId6"/>
    <p:sldId id="453" r:id="rId7"/>
    <p:sldId id="449" r:id="rId8"/>
    <p:sldId id="427" r:id="rId9"/>
    <p:sldId id="462" r:id="rId10"/>
    <p:sldId id="464" r:id="rId11"/>
    <p:sldId id="456" r:id="rId12"/>
    <p:sldId id="466" r:id="rId13"/>
    <p:sldId id="467" r:id="rId14"/>
    <p:sldId id="469" r:id="rId15"/>
    <p:sldId id="457" r:id="rId16"/>
    <p:sldId id="458" r:id="rId17"/>
    <p:sldId id="460" r:id="rId18"/>
    <p:sldId id="470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672" userDrawn="1">
          <p15:clr>
            <a:srgbClr val="A4A3A4"/>
          </p15:clr>
        </p15:guide>
        <p15:guide id="2" pos="288" userDrawn="1">
          <p15:clr>
            <a:srgbClr val="F26B43"/>
          </p15:clr>
        </p15:guide>
        <p15:guide id="3" orient="horz" pos="4056" userDrawn="1">
          <p15:clr>
            <a:srgbClr val="F26B43"/>
          </p15:clr>
        </p15:guide>
        <p15:guide id="4" orient="horz" pos="1488" userDrawn="1">
          <p15:clr>
            <a:srgbClr val="A4A3A4"/>
          </p15:clr>
        </p15:guide>
        <p15:guide id="5" pos="3816" userDrawn="1">
          <p15:clr>
            <a:srgbClr val="A4A3A4"/>
          </p15:clr>
        </p15:guide>
        <p15:guide id="6" pos="7416" userDrawn="1">
          <p15:clr>
            <a:srgbClr val="F26B43"/>
          </p15:clr>
        </p15:guide>
        <p15:guide id="7" orient="horz" pos="312" userDrawn="1">
          <p15:clr>
            <a:srgbClr val="F26B43"/>
          </p15:clr>
        </p15:guide>
        <p15:guide id="8" orient="horz" pos="2160" userDrawn="1">
          <p15:clr>
            <a:srgbClr val="A4A3A4"/>
          </p15:clr>
        </p15:guide>
        <p15:guide id="9" orient="horz" pos="230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4269"/>
    <a:srgbClr val="A3CEF1"/>
    <a:srgbClr val="6096BA"/>
    <a:srgbClr val="CAF0F8"/>
    <a:srgbClr val="94AAC2"/>
    <a:srgbClr val="3A6EA5"/>
    <a:srgbClr val="E7ECEF"/>
    <a:srgbClr val="E9ECEF"/>
    <a:srgbClr val="EF8354"/>
    <a:srgbClr val="0066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5033" autoAdjust="0"/>
  </p:normalViewPr>
  <p:slideViewPr>
    <p:cSldViewPr snapToGrid="0">
      <p:cViewPr>
        <p:scale>
          <a:sx n="90" d="100"/>
          <a:sy n="90" d="100"/>
        </p:scale>
        <p:origin x="1356" y="546"/>
      </p:cViewPr>
      <p:guideLst>
        <p:guide orient="horz" pos="3672"/>
        <p:guide pos="288"/>
        <p:guide orient="horz" pos="4056"/>
        <p:guide orient="horz" pos="1488"/>
        <p:guide pos="3816"/>
        <p:guide pos="7416"/>
        <p:guide orient="horz" pos="312"/>
        <p:guide orient="horz" pos="2160"/>
        <p:guide orient="horz" pos="230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2640" y="-6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8/10/relationships/authors" Target="authors.xml"/><Relationship Id="rId3" Type="http://schemas.openxmlformats.org/officeDocument/2006/relationships/slideMaster" Target="slideMasters/slideMaster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B3440B4-626E-4F3C-BAEA-93BE989AF48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3A5570-8E4E-4AA9-B246-5A27A383B99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4A69E4-EFBB-4687-8058-A94EE1B5781B}" type="datetimeFigureOut">
              <a:rPr lang="en-US" smtClean="0"/>
              <a:t>12/9/2024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0D364A-9468-466A-ACCD-ABB3762BE8B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9EF394-4AD6-48D1-9C4C-1B3D44BBF58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004FE7-BA7C-4FF4-9756-C6A1F2BCA37F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77173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E546B2-EB9C-4E9C-8793-C25F32D58B9A}" type="datetimeFigureOut">
              <a:rPr lang="en-US" smtClean="0"/>
              <a:t>12/9/2024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83F1C3-4FA3-4491-97F4-43CA9C8BDFDF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6346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40805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79217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4F1884-459C-B31B-8007-FA43F45EEC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270A0F1-E427-DF40-DAF8-38E081A6DE5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9046A9-A0E1-F31A-22E9-9BC67AC6CE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AE0142-8557-99C9-ECD1-52580B24438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46676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13A6B3-9A18-B1F5-A7CA-ED1B17133A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941C8AE-26FD-8A90-D8B5-E274464372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F521B09-0FBD-61F2-83B4-62B7C0671A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60067C-764E-5CE8-55FD-46B00488E80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03430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85923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B9248B-BBB3-1C4C-57B9-612AC0E1CE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1B4F32E-B1C4-D120-302A-9E8891D2C2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44EB66F-FE65-4C38-CCD4-19F57989A2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315666-13A8-3D02-9A02-618D107AD6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60172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439E27-D8C2-653E-058C-1CA9A8C1D7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FFB0F23-A681-F37C-C73C-6A85EDC27B0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99587AA-EE48-9BA0-1AF5-9CA109A536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9BEC3C-B3D3-D8BB-0826-9A9A18DDC66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45084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F9C7667-EADA-40AC-B931-4642E0A9A4D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17136"/>
            <a:ext cx="6581554" cy="1371600"/>
          </a:xfrm>
        </p:spPr>
        <p:txBody>
          <a:bodyPr>
            <a:normAutofit/>
          </a:bodyPr>
          <a:lstStyle>
            <a:lvl1pPr>
              <a:lnSpc>
                <a:spcPts val="4600"/>
              </a:lnSpc>
              <a:defRPr sz="360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502427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lette Amusements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2569464"/>
            <a:ext cx="3619501" cy="1179576"/>
          </a:xfrm>
        </p:spPr>
        <p:txBody>
          <a:bodyPr anchor="b" anchorCtr="0">
            <a:normAutofit/>
          </a:bodyPr>
          <a:lstStyle>
            <a:lvl1pPr>
              <a:lnSpc>
                <a:spcPts val="4000"/>
              </a:lnSpc>
              <a:defRPr sz="320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2F51F73-5064-47F8-83FD-440E0ED195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79392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06FF689A-8221-42E8-96D4-ED4D3AD501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27064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96424DB2-4D46-493F-A5B8-8901EDA394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74736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0AF2B6E1-5738-41B1-8C15-EA671549014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122408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6C8D73EB-347C-4E13-94C8-FA8FADE465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9392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9DFA5C56-9B47-4F87-8E12-30A936274F1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27064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1E3B5888-98ED-48E4-8AA8-5BAB43F8516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74736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569C9EE3-34D1-4DE0-B06C-2F6212F7C32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122408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28899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ersive palette Amusement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3A3BC27-A809-4F76-931E-2DE01059A5AB}"/>
              </a:ext>
            </a:extLst>
          </p:cNvPr>
          <p:cNvSpPr/>
          <p:nvPr userDrawn="1"/>
        </p:nvSpPr>
        <p:spPr>
          <a:xfrm>
            <a:off x="6712974" y="1651000"/>
            <a:ext cx="460459" cy="5207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96A5108-5EBA-43CE-BA4A-DA9EEF5D808A}"/>
              </a:ext>
            </a:extLst>
          </p:cNvPr>
          <p:cNvSpPr/>
          <p:nvPr userDrawn="1"/>
        </p:nvSpPr>
        <p:spPr>
          <a:xfrm>
            <a:off x="9271000" y="0"/>
            <a:ext cx="2921000" cy="5397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712910-50D0-4906-AB08-F37D02F96D4A}"/>
              </a:ext>
            </a:extLst>
          </p:cNvPr>
          <p:cNvSpPr/>
          <p:nvPr userDrawn="1"/>
        </p:nvSpPr>
        <p:spPr>
          <a:xfrm>
            <a:off x="0" y="2387600"/>
            <a:ext cx="5461000" cy="215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DAC760C-BE23-4DA2-A294-3B5668F8AECA}"/>
              </a:ext>
            </a:extLst>
          </p:cNvPr>
          <p:cNvSpPr/>
          <p:nvPr userDrawn="1"/>
        </p:nvSpPr>
        <p:spPr>
          <a:xfrm>
            <a:off x="228600" y="241300"/>
            <a:ext cx="11772900" cy="6400800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5605272" cy="1572126"/>
          </a:xfrm>
        </p:spPr>
        <p:txBody>
          <a:bodyPr anchor="ctr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3072384"/>
            <a:ext cx="4946904" cy="287121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66F217-0E52-4AD8-82BA-AB332C59638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178040" y="457200"/>
            <a:ext cx="4562856" cy="64008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71760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F9C7667-EADA-40AC-B931-4642E0A9A4D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29000" y="2240280"/>
            <a:ext cx="4645152" cy="419709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C1CB8E8-F58A-4B26-B8AA-8977FC608E8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0936" y="4498848"/>
            <a:ext cx="2121408" cy="621792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200" b="1"/>
            </a:lvl1pPr>
            <a:lvl2pPr marL="457200" indent="0">
              <a:lnSpc>
                <a:spcPts val="1800"/>
              </a:lnSpc>
              <a:spcBef>
                <a:spcPts val="0"/>
              </a:spcBef>
              <a:buNone/>
              <a:defRPr sz="1200" b="1"/>
            </a:lvl2pPr>
            <a:lvl3pPr marL="914400" indent="0">
              <a:lnSpc>
                <a:spcPts val="1800"/>
              </a:lnSpc>
              <a:spcBef>
                <a:spcPts val="0"/>
              </a:spcBef>
              <a:buNone/>
              <a:defRPr sz="1200" b="1"/>
            </a:lvl3pPr>
            <a:lvl4pPr marL="1371600" indent="0">
              <a:lnSpc>
                <a:spcPts val="1800"/>
              </a:lnSpc>
              <a:spcBef>
                <a:spcPts val="0"/>
              </a:spcBef>
              <a:buNone/>
              <a:defRPr sz="1200" b="1"/>
            </a:lvl4pPr>
            <a:lvl5pPr marL="1828800" indent="0">
              <a:lnSpc>
                <a:spcPts val="1800"/>
              </a:lnSpc>
              <a:spcBef>
                <a:spcPts val="0"/>
              </a:spcBef>
              <a:buNone/>
              <a:defRPr sz="1200" b="1"/>
            </a:lvl5pPr>
          </a:lstStyle>
          <a:p>
            <a:pPr lvl="0"/>
            <a:r>
              <a:rPr lang="en-US"/>
              <a:t>Click to text</a:t>
            </a:r>
          </a:p>
        </p:txBody>
      </p:sp>
    </p:spTree>
    <p:extLst>
      <p:ext uri="{BB962C8B-B14F-4D97-AF65-F5344CB8AC3E}">
        <p14:creationId xmlns:p14="http://schemas.microsoft.com/office/powerpoint/2010/main" val="19805938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lette Balance act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2569464"/>
            <a:ext cx="3619501" cy="1179576"/>
          </a:xfrm>
        </p:spPr>
        <p:txBody>
          <a:bodyPr anchor="b" anchorCtr="0">
            <a:normAutofit/>
          </a:bodyPr>
          <a:lstStyle>
            <a:lvl1pPr>
              <a:lnSpc>
                <a:spcPts val="4000"/>
              </a:lnSpc>
              <a:defRPr sz="3200" cap="all"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2F51F73-5064-47F8-83FD-440E0ED195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79392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06FF689A-8221-42E8-96D4-ED4D3AD501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27064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96424DB2-4D46-493F-A5B8-8901EDA394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74736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0AF2B6E1-5738-41B1-8C15-EA671549014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122408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6C8D73EB-347C-4E13-94C8-FA8FADE465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9392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9DFA5C56-9B47-4F87-8E12-30A936274F1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27064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1E3B5888-98ED-48E4-8AA8-5BAB43F8516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74736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569C9EE3-34D1-4DE0-B06C-2F6212F7C32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122408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19032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ersive palette Balancing Ac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50869985-B973-4011-9FA2-83D7EBB2EA53}"/>
              </a:ext>
            </a:extLst>
          </p:cNvPr>
          <p:cNvSpPr/>
          <p:nvPr userDrawn="1"/>
        </p:nvSpPr>
        <p:spPr>
          <a:xfrm>
            <a:off x="0" y="2400300"/>
            <a:ext cx="4267200" cy="4457700"/>
          </a:xfrm>
          <a:prstGeom prst="rect">
            <a:avLst/>
          </a:prstGeom>
          <a:solidFill>
            <a:srgbClr val="D293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1399032"/>
            <a:ext cx="3619501" cy="877824"/>
          </a:xfrm>
        </p:spPr>
        <p:txBody>
          <a:bodyPr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779776"/>
            <a:ext cx="3465576" cy="325526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66F217-0E52-4AD8-82BA-AB332C59638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54500" y="0"/>
            <a:ext cx="74803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75D44F0-DADD-4DCC-82EC-FDB3E9878AA9}"/>
              </a:ext>
            </a:extLst>
          </p:cNvPr>
          <p:cNvSpPr/>
          <p:nvPr userDrawn="1"/>
        </p:nvSpPr>
        <p:spPr>
          <a:xfrm>
            <a:off x="11734800" y="4445000"/>
            <a:ext cx="457200" cy="2413000"/>
          </a:xfrm>
          <a:prstGeom prst="rect">
            <a:avLst/>
          </a:prstGeom>
          <a:solidFill>
            <a:srgbClr val="884C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8CFE2C9-8B6E-4DDA-A5EA-04581F7629F0}"/>
              </a:ext>
            </a:extLst>
          </p:cNvPr>
          <p:cNvSpPr/>
          <p:nvPr userDrawn="1"/>
        </p:nvSpPr>
        <p:spPr>
          <a:xfrm>
            <a:off x="11734800" y="0"/>
            <a:ext cx="457200" cy="4462272"/>
          </a:xfrm>
          <a:prstGeom prst="rect">
            <a:avLst/>
          </a:prstGeom>
          <a:solidFill>
            <a:srgbClr val="86A2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18234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ru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 hidden="1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80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96FEDCD9-19A7-423B-ABE0-DDD032DE8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7467601" cy="1572768"/>
          </a:xfrm>
        </p:spPr>
        <p:txBody>
          <a:bodyPr/>
          <a:lstStyle>
            <a:lvl1pPr>
              <a:lnSpc>
                <a:spcPts val="4600"/>
              </a:lnSpc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EBD7372B-17B4-4062-8BFA-745581B2734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540000"/>
            <a:ext cx="6591300" cy="3403600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ts val="3000"/>
              </a:lnSpc>
              <a:spcBef>
                <a:spcPts val="0"/>
              </a:spcBef>
              <a:buFont typeface="+mj-lt"/>
              <a:buAutoNum type="arabicPeriod"/>
              <a:defRPr sz="1800"/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09A28F9-9D68-48A2-A1AD-C1C318C0EC8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15300" y="1384300"/>
            <a:ext cx="3410712" cy="4572000"/>
          </a:xfrm>
          <a:prstGeom prst="roundRect">
            <a:avLst>
              <a:gd name="adj" fmla="val 2543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8365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32" userDrawn="1">
          <p15:clr>
            <a:srgbClr val="FBAE40"/>
          </p15:clr>
        </p15:guide>
        <p15:guide id="2" pos="336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lette Wellspring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2569464"/>
            <a:ext cx="3619501" cy="1179576"/>
          </a:xfrm>
        </p:spPr>
        <p:txBody>
          <a:bodyPr anchor="b" anchorCtr="0">
            <a:normAutofit/>
          </a:bodyPr>
          <a:lstStyle>
            <a:lvl1pPr>
              <a:lnSpc>
                <a:spcPts val="4000"/>
              </a:lnSpc>
              <a:defRPr sz="320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2F51F73-5064-47F8-83FD-440E0ED195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79392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06FF689A-8221-42E8-96D4-ED4D3AD501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27064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96424DB2-4D46-493F-A5B8-8901EDA394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74736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0AF2B6E1-5738-41B1-8C15-EA671549014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122408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6C8D73EB-347C-4E13-94C8-FA8FADE465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9392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9DFA5C56-9B47-4F87-8E12-30A936274F1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27064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1E3B5888-98ED-48E4-8AA8-5BAB43F8516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74736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569C9EE3-34D1-4DE0-B06C-2F6212F7C32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122408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59421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ersive palette Wellspring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186ECD6-DF3C-4CA6-9A77-ED32AC37F81F}"/>
              </a:ext>
            </a:extLst>
          </p:cNvPr>
          <p:cNvSpPr/>
          <p:nvPr userDrawn="1"/>
        </p:nvSpPr>
        <p:spPr>
          <a:xfrm>
            <a:off x="0" y="0"/>
            <a:ext cx="2445488" cy="457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D3F081E-4462-4B33-A41E-0432A3B439D9}"/>
              </a:ext>
            </a:extLst>
          </p:cNvPr>
          <p:cNvSpPr/>
          <p:nvPr userDrawn="1"/>
        </p:nvSpPr>
        <p:spPr>
          <a:xfrm rot="5400000">
            <a:off x="10740656" y="5406656"/>
            <a:ext cx="2445488" cy="457200"/>
          </a:xfrm>
          <a:prstGeom prst="rect">
            <a:avLst/>
          </a:prstGeom>
          <a:solidFill>
            <a:srgbClr val="8A58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05FA2D1-6BF4-4194-B815-8C66D013FD27}"/>
              </a:ext>
            </a:extLst>
          </p:cNvPr>
          <p:cNvSpPr/>
          <p:nvPr userDrawn="1"/>
        </p:nvSpPr>
        <p:spPr>
          <a:xfrm>
            <a:off x="7982712" y="495300"/>
            <a:ext cx="3753612" cy="5943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C88F0DF-BC0B-473C-82DC-7FC46D38FAC1}"/>
              </a:ext>
            </a:extLst>
          </p:cNvPr>
          <p:cNvSpPr/>
          <p:nvPr userDrawn="1"/>
        </p:nvSpPr>
        <p:spPr>
          <a:xfrm>
            <a:off x="4251158" y="495300"/>
            <a:ext cx="3787056" cy="594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779776"/>
            <a:ext cx="3465576" cy="325526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66F217-0E52-4AD8-82BA-AB332C59638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709160" y="960120"/>
            <a:ext cx="6574536" cy="50749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DF3E524-6AEB-4529-804C-0B9CD9992050}"/>
              </a:ext>
            </a:extLst>
          </p:cNvPr>
          <p:cNvSpPr/>
          <p:nvPr userDrawn="1"/>
        </p:nvSpPr>
        <p:spPr>
          <a:xfrm>
            <a:off x="228600" y="241300"/>
            <a:ext cx="11772900" cy="6400800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CFF2CAC-AD21-48FA-AD68-A643AAA6A8C4}"/>
              </a:ext>
            </a:extLst>
          </p:cNvPr>
          <p:cNvCxnSpPr>
            <a:cxnSpLocks/>
          </p:cNvCxnSpPr>
          <p:nvPr userDrawn="1"/>
        </p:nvCxnSpPr>
        <p:spPr>
          <a:xfrm>
            <a:off x="228600" y="2415910"/>
            <a:ext cx="4022558" cy="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1371600"/>
            <a:ext cx="3619501" cy="877824"/>
          </a:xfrm>
        </p:spPr>
        <p:txBody>
          <a:bodyPr/>
          <a:lstStyle>
            <a:lvl1pPr>
              <a:lnSpc>
                <a:spcPts val="4320"/>
              </a:lnSpc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122559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lette Star of the show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2569464"/>
            <a:ext cx="3619501" cy="1179576"/>
          </a:xfrm>
        </p:spPr>
        <p:txBody>
          <a:bodyPr anchor="t" anchorCtr="0">
            <a:normAutofit/>
          </a:bodyPr>
          <a:lstStyle>
            <a:lvl1pPr>
              <a:lnSpc>
                <a:spcPts val="4000"/>
              </a:lnSpc>
              <a:defRPr sz="320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2F51F73-5064-47F8-83FD-440E0ED195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79392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06FF689A-8221-42E8-96D4-ED4D3AD501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27064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96424DB2-4D46-493F-A5B8-8901EDA394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74736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0AF2B6E1-5738-41B1-8C15-EA671549014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122408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6C8D73EB-347C-4E13-94C8-FA8FADE465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9392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9DFA5C56-9B47-4F87-8E12-30A936274F1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27064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1E3B5888-98ED-48E4-8AA8-5BAB43F8516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74736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569C9EE3-34D1-4DE0-B06C-2F6212F7C32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122408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39207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ersive palette Star of the show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462B86F-90E5-425E-9F83-8477D8111E1D}"/>
              </a:ext>
            </a:extLst>
          </p:cNvPr>
          <p:cNvSpPr/>
          <p:nvPr userDrawn="1"/>
        </p:nvSpPr>
        <p:spPr>
          <a:xfrm>
            <a:off x="0" y="495300"/>
            <a:ext cx="6057900" cy="133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5269853-3C2C-4F9C-B1BB-E00F7A1DB9E1}"/>
              </a:ext>
            </a:extLst>
          </p:cNvPr>
          <p:cNvSpPr/>
          <p:nvPr userDrawn="1"/>
        </p:nvSpPr>
        <p:spPr>
          <a:xfrm>
            <a:off x="6530703" y="495300"/>
            <a:ext cx="2931587" cy="2628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3759D58-52AF-4785-8A33-F528F46D88A3}"/>
              </a:ext>
            </a:extLst>
          </p:cNvPr>
          <p:cNvSpPr/>
          <p:nvPr userDrawn="1"/>
        </p:nvSpPr>
        <p:spPr>
          <a:xfrm>
            <a:off x="8852618" y="3863713"/>
            <a:ext cx="2921000" cy="2590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AD3E0F4-EC0D-43C2-AC84-A53134C8566E}"/>
              </a:ext>
            </a:extLst>
          </p:cNvPr>
          <p:cNvSpPr/>
          <p:nvPr userDrawn="1"/>
        </p:nvSpPr>
        <p:spPr>
          <a:xfrm>
            <a:off x="228600" y="241300"/>
            <a:ext cx="11772900" cy="6400800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5638801" cy="1572126"/>
          </a:xfrm>
        </p:spPr>
        <p:txBody>
          <a:bodyPr anchor="t" anchorCtr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489200"/>
            <a:ext cx="5202936" cy="354787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66F217-0E52-4AD8-82BA-AB332C59638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997700" y="914400"/>
            <a:ext cx="4334256" cy="5093208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03668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80DF88-AC53-41A3-8067-D7E6D5DB1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11174819" cy="9037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755C1-18CC-4FD3-A030-3DAF469919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310904-DE8F-4B8E-99C6-5AFA03672FFA}" type="datetimeFigureOut">
              <a:rPr lang="en-US" smtClean="0"/>
              <a:t>12/9/2024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E029F1-B791-445F-A184-90CC7A1BEC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D98767-7C9E-42DE-9782-D932A0FF1B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5FADE3-B84E-4AF7-91CC-AB47E1A43619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488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700" r:id="rId2"/>
    <p:sldLayoutId id="2147483701" r:id="rId3"/>
    <p:sldLayoutId id="2147483702" r:id="rId4"/>
    <p:sldLayoutId id="2147483662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112" userDrawn="1">
          <p15:clr>
            <a:srgbClr val="F26B43"/>
          </p15:clr>
        </p15:guide>
        <p15:guide id="2" pos="2568" userDrawn="1">
          <p15:clr>
            <a:srgbClr val="F26B43"/>
          </p15:clr>
        </p15:guide>
        <p15:guide id="3" pos="288" userDrawn="1">
          <p15:clr>
            <a:srgbClr val="5ACBF0"/>
          </p15:clr>
        </p15:guide>
        <p15:guide id="4" pos="7392" userDrawn="1">
          <p15:clr>
            <a:srgbClr val="5ACBF0"/>
          </p15:clr>
        </p15:guide>
        <p15:guide id="5" orient="horz" pos="576" userDrawn="1">
          <p15:clr>
            <a:srgbClr val="5ACBF0"/>
          </p15:clr>
        </p15:guide>
        <p15:guide id="6" orient="horz" pos="3744" userDrawn="1">
          <p15:clr>
            <a:srgbClr val="5ACBF0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80DF88-AC53-41A3-8067-D7E6D5DB1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11174819" cy="9037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755C1-18CC-4FD3-A030-3DAF469919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310904-DE8F-4B8E-99C6-5AFA03672FFA}" type="datetimeFigureOut">
              <a:rPr lang="en-US" smtClean="0"/>
              <a:t>12/9/2024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E029F1-B791-445F-A184-90CC7A1BEC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D98767-7C9E-42DE-9782-D932A0FF1B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5FADE3-B84E-4AF7-91CC-AB47E1A43619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16035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11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112" userDrawn="1">
          <p15:clr>
            <a:srgbClr val="F26B43"/>
          </p15:clr>
        </p15:guide>
        <p15:guide id="2" pos="2568" userDrawn="1">
          <p15:clr>
            <a:srgbClr val="F26B43"/>
          </p15:clr>
        </p15:guide>
        <p15:guide id="3" pos="288" userDrawn="1">
          <p15:clr>
            <a:srgbClr val="5ACBF0"/>
          </p15:clr>
        </p15:guide>
        <p15:guide id="4" pos="7392" userDrawn="1">
          <p15:clr>
            <a:srgbClr val="5ACBF0"/>
          </p15:clr>
        </p15:guide>
        <p15:guide id="5" orient="horz" pos="576" userDrawn="1">
          <p15:clr>
            <a:srgbClr val="5ACBF0"/>
          </p15:clr>
        </p15:guide>
        <p15:guide id="6" orient="horz" pos="3744" userDrawn="1">
          <p15:clr>
            <a:srgbClr val="5ACBF0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80DF88-AC53-41A3-8067-D7E6D5DB1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11174819" cy="9037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755C1-18CC-4FD3-A030-3DAF469919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310904-DE8F-4B8E-99C6-5AFA03672FFA}" type="datetimeFigureOut">
              <a:rPr lang="en-US" smtClean="0"/>
              <a:t>12/9/2024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E029F1-B791-445F-A184-90CC7A1BEC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D98767-7C9E-42DE-9782-D932A0FF1B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5FADE3-B84E-4AF7-91CC-AB47E1A43619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4508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23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112" userDrawn="1">
          <p15:clr>
            <a:srgbClr val="F26B43"/>
          </p15:clr>
        </p15:guide>
        <p15:guide id="2" pos="2568" userDrawn="1">
          <p15:clr>
            <a:srgbClr val="F26B43"/>
          </p15:clr>
        </p15:guide>
        <p15:guide id="3" pos="288" userDrawn="1">
          <p15:clr>
            <a:srgbClr val="5ACBF0"/>
          </p15:clr>
        </p15:guide>
        <p15:guide id="4" pos="7392" userDrawn="1">
          <p15:clr>
            <a:srgbClr val="5ACBF0"/>
          </p15:clr>
        </p15:guide>
        <p15:guide id="5" orient="horz" pos="576" userDrawn="1">
          <p15:clr>
            <a:srgbClr val="5ACBF0"/>
          </p15:clr>
        </p15:guide>
        <p15:guide id="6" orient="horz" pos="3744" userDrawn="1">
          <p15:clr>
            <a:srgbClr val="5ACBF0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80DF88-AC53-41A3-8067-D7E6D5DB1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11174819" cy="9037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755C1-18CC-4FD3-A030-3DAF469919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310904-DE8F-4B8E-99C6-5AFA03672FFA}" type="datetimeFigureOut">
              <a:rPr lang="en-US" smtClean="0"/>
              <a:t>12/9/2024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E029F1-B791-445F-A184-90CC7A1BEC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D98767-7C9E-42DE-9782-D932A0FF1B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5FADE3-B84E-4AF7-91CC-AB47E1A43619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0136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04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112" userDrawn="1">
          <p15:clr>
            <a:srgbClr val="F26B43"/>
          </p15:clr>
        </p15:guide>
        <p15:guide id="2" pos="2568" userDrawn="1">
          <p15:clr>
            <a:srgbClr val="F26B43"/>
          </p15:clr>
        </p15:guide>
        <p15:guide id="3" pos="288" userDrawn="1">
          <p15:clr>
            <a:srgbClr val="5ACBF0"/>
          </p15:clr>
        </p15:guide>
        <p15:guide id="4" pos="7392" userDrawn="1">
          <p15:clr>
            <a:srgbClr val="5ACBF0"/>
          </p15:clr>
        </p15:guide>
        <p15:guide id="5" orient="horz" pos="576" userDrawn="1">
          <p15:clr>
            <a:srgbClr val="5ACBF0"/>
          </p15:clr>
        </p15:guide>
        <p15:guide id="6" orient="horz" pos="3744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ICEI-PUC-Minas-PMV-SI/pmv-si-2024-2-pe3-t1-eixo-3-conecta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4.xml"/><Relationship Id="rId4" Type="http://schemas.openxmlformats.org/officeDocument/2006/relationships/image" Target="../media/image5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lose-up of several hands on a black background&#10;&#10;Description automatically generated">
            <a:extLst>
              <a:ext uri="{FF2B5EF4-FFF2-40B4-BE49-F238E27FC236}">
                <a16:creationId xmlns:a16="http://schemas.microsoft.com/office/drawing/2014/main" id="{3BA1F99B-4338-BFD5-5312-63EF9A6F33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58" r="5975"/>
          <a:stretch/>
        </p:blipFill>
        <p:spPr>
          <a:xfrm>
            <a:off x="1" y="0"/>
            <a:ext cx="12191999" cy="6898433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EE89142-8187-B6A9-4889-F4892D2A93D0}"/>
              </a:ext>
            </a:extLst>
          </p:cNvPr>
          <p:cNvSpPr/>
          <p:nvPr/>
        </p:nvSpPr>
        <p:spPr>
          <a:xfrm>
            <a:off x="2494383" y="3233036"/>
            <a:ext cx="7203233" cy="2939142"/>
          </a:xfrm>
          <a:prstGeom prst="roundRect">
            <a:avLst/>
          </a:prstGeom>
          <a:solidFill>
            <a:schemeClr val="bg1">
              <a:alpha val="70000"/>
            </a:schemeClr>
          </a:solidFill>
          <a:ln>
            <a:solidFill>
              <a:schemeClr val="bg1">
                <a:alpha val="7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43F7E3B-CE99-4770-8587-6554C15693F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194163" y="4162029"/>
            <a:ext cx="5001207" cy="617151"/>
          </a:xfrm>
        </p:spPr>
        <p:txBody>
          <a:bodyPr/>
          <a:lstStyle/>
          <a:p>
            <a:r>
              <a:rPr lang="en-US" sz="8800" b="1" dirty="0">
                <a:solidFill>
                  <a:srgbClr val="274C77"/>
                </a:solidFill>
                <a:latin typeface="Montserrat" pitchFamily="2" charset="0"/>
              </a:rPr>
              <a:t>conecta</a:t>
            </a:r>
            <a:endParaRPr lang="en-US" sz="3600" b="1" dirty="0">
              <a:solidFill>
                <a:srgbClr val="274C77"/>
              </a:solidFill>
              <a:latin typeface="Montserrat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93F912B-E404-8D1E-B26A-C764CC6CD2C3}"/>
              </a:ext>
            </a:extLst>
          </p:cNvPr>
          <p:cNvSpPr txBox="1"/>
          <p:nvPr/>
        </p:nvSpPr>
        <p:spPr>
          <a:xfrm>
            <a:off x="3595395" y="4998625"/>
            <a:ext cx="500120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>
                <a:latin typeface="Montserrat" pitchFamily="2" charset="0"/>
              </a:rPr>
              <a:t>TRANSFORME O MUNDO COM A </a:t>
            </a:r>
            <a:r>
              <a:rPr lang="pt-BR" sz="2800" dirty="0">
                <a:solidFill>
                  <a:srgbClr val="EF8354"/>
                </a:solidFill>
                <a:latin typeface="Montserrat" pitchFamily="2" charset="0"/>
              </a:rPr>
              <a:t>TECNOLOGIA</a:t>
            </a:r>
            <a:endParaRPr lang="pt-BR" sz="2800" dirty="0">
              <a:latin typeface="Montserrat" pitchFamily="2" charset="0"/>
            </a:endParaRPr>
          </a:p>
        </p:txBody>
      </p:sp>
      <p:pic>
        <p:nvPicPr>
          <p:cNvPr id="7" name="Picture 6" descr="A blue and white logo&#10;&#10;Description automatically generated">
            <a:extLst>
              <a:ext uri="{FF2B5EF4-FFF2-40B4-BE49-F238E27FC236}">
                <a16:creationId xmlns:a16="http://schemas.microsoft.com/office/drawing/2014/main" id="{6CD55B41-19F4-AA84-8CA4-C976A2C298E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987" r="17885"/>
                    </a14:imgEffect>
                  </a14:imgLayer>
                </a14:imgProps>
              </a:ext>
            </a:extLst>
          </a:blip>
          <a:srcRect r="80128"/>
          <a:stretch/>
        </p:blipFill>
        <p:spPr>
          <a:xfrm>
            <a:off x="2573429" y="3003014"/>
            <a:ext cx="1737632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5113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3A6EA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808E808-79C1-24B6-C854-E6290A106F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B466D52-8D65-796B-BE88-B3CBA3B991E2}"/>
              </a:ext>
            </a:extLst>
          </p:cNvPr>
          <p:cNvSpPr/>
          <p:nvPr/>
        </p:nvSpPr>
        <p:spPr>
          <a:xfrm>
            <a:off x="0" y="1357952"/>
            <a:ext cx="12192000" cy="5500048"/>
          </a:xfrm>
          <a:prstGeom prst="rect">
            <a:avLst/>
          </a:prstGeom>
          <a:solidFill>
            <a:srgbClr val="E9ECEF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F859CE4-1935-8DDC-8287-3A28B764BA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09550" y="1746913"/>
            <a:ext cx="11772900" cy="4884089"/>
          </a:xfrm>
          <a:prstGeom prst="rect">
            <a:avLst/>
          </a:prstGeom>
          <a:noFill/>
          <a:ln w="25400">
            <a:solidFill>
              <a:srgbClr val="EF83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EF8354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493BD2-5270-3BF5-3640-69B608AE642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0" y="572741"/>
            <a:ext cx="12192000" cy="1907995"/>
          </a:xfrm>
          <a:prstGeom prst="wave">
            <a:avLst/>
          </a:prstGeom>
          <a:solidFill>
            <a:srgbClr val="3A6EA5"/>
          </a:solidFill>
        </p:spPr>
        <p:txBody>
          <a:bodyPr>
            <a:noAutofit/>
          </a:bodyPr>
          <a:lstStyle/>
          <a:p>
            <a:pPr algn="ctr">
              <a:lnSpc>
                <a:spcPct val="150000"/>
              </a:lnSpc>
            </a:pPr>
            <a:r>
              <a:rPr lang="pt-BR" sz="4800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RELATÓRIO DE TESTES</a:t>
            </a:r>
            <a:endParaRPr lang="en-US" sz="4800" b="1" dirty="0">
              <a:solidFill>
                <a:schemeClr val="bg1">
                  <a:lumMod val="95000"/>
                </a:schemeClr>
              </a:solidFill>
              <a:latin typeface="+mj-lt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51A60F8B-7F47-B691-80F2-E6F63DD2D972}"/>
              </a:ext>
            </a:extLst>
          </p:cNvPr>
          <p:cNvSpPr txBox="1"/>
          <p:nvPr/>
        </p:nvSpPr>
        <p:spPr>
          <a:xfrm>
            <a:off x="614149" y="3098042"/>
            <a:ext cx="1121846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2000" dirty="0"/>
              <a:t>As conclusões sobre os testes de forma geral foram positivas, os usuários conseguiram realizar as tarefas sem muitas dificuldades.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sz="20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2000" dirty="0"/>
              <a:t>As principais sugestões foram direcionadas para o design do sistema, como deixar as ações mais claras no sistema, sobre os alertas, que atrapalham o fluxo de navegação e formas mais fáceis de fazer login, por exemplo, utilizando o gmail.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sz="20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2000" dirty="0"/>
              <a:t>Os pontos positivos foram principalmente em relação ao impacto social que o sistema poderá gerar, a forma que as informações sobre as ONGs e as demandas ficam organizadas em apenas um site e sobre o estilo limpo e minimalista.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46176389"/>
      </p:ext>
    </p:extLst>
  </p:cSld>
  <p:clrMapOvr>
    <a:masterClrMapping/>
  </p:clrMapOvr>
  <p:transition spd="med">
    <p:pull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4C7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13778A5-7B3B-51AB-C02D-520389B6C9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 descr="Illuminated technology network on a dark background">
            <a:extLst>
              <a:ext uri="{FF2B5EF4-FFF2-40B4-BE49-F238E27FC236}">
                <a16:creationId xmlns:a16="http://schemas.microsoft.com/office/drawing/2014/main" id="{0ED149F0-DC9D-23F4-3477-73BB91D9A4D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/>
          <a:stretch/>
        </p:blipFill>
        <p:spPr>
          <a:xfrm>
            <a:off x="11374" y="-1"/>
            <a:ext cx="12192000" cy="6858001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736413E-6806-456B-CC39-AA7F1D6B95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0408" y="426991"/>
            <a:ext cx="7371183" cy="1179576"/>
          </a:xfrm>
        </p:spPr>
        <p:txBody>
          <a:bodyPr>
            <a:normAutofit/>
          </a:bodyPr>
          <a:lstStyle/>
          <a:p>
            <a:pPr algn="ctr"/>
            <a:r>
              <a:rPr lang="en-US" sz="5400" b="1" dirty="0">
                <a:solidFill>
                  <a:schemeClr val="bg1"/>
                </a:solidFill>
              </a:rPr>
              <a:t>CONCLUSÃO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D299B03D-C608-C934-8F19-32E7A2B23570}"/>
              </a:ext>
            </a:extLst>
          </p:cNvPr>
          <p:cNvSpPr/>
          <p:nvPr/>
        </p:nvSpPr>
        <p:spPr>
          <a:xfrm>
            <a:off x="423082" y="1606568"/>
            <a:ext cx="11368584" cy="4824442"/>
          </a:xfrm>
          <a:prstGeom prst="roundRect">
            <a:avLst/>
          </a:prstGeom>
          <a:solidFill>
            <a:schemeClr val="bg1">
              <a:alpha val="51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9215DCA8-6F0E-10F3-4A03-D3BE9B76AF2F}"/>
              </a:ext>
            </a:extLst>
          </p:cNvPr>
          <p:cNvSpPr txBox="1"/>
          <p:nvPr/>
        </p:nvSpPr>
        <p:spPr>
          <a:xfrm>
            <a:off x="1173707" y="2456597"/>
            <a:ext cx="971720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000" dirty="0"/>
              <a:t>O projeto Conecta desempenha um papel social relevante para sociedade, proporciona que as ONGs compartilhem suas demandas, suas dores, e permite que os voluntários de tecnologia possam além de praticar suas habilidades contribuir para o bem comum.</a:t>
            </a:r>
          </a:p>
          <a:p>
            <a:pPr algn="just"/>
            <a:endParaRPr lang="pt-BR" sz="2000" dirty="0"/>
          </a:p>
          <a:p>
            <a:pPr algn="just"/>
            <a:r>
              <a:rPr lang="pt-BR" sz="2000" dirty="0"/>
              <a:t>Com a implantação de melhorias sugeridas nos relatórios de testes e na avaliação heurística o Conecta pode se tornar um sistema mais intuitivo, confiável e impactante, potencializando o alcance das ONGs e oferecendo uma experiência enriquecedora para os voluntários. Assim, o projeto reafirma seu compromisso de transformar a sociedade por meio da tecnologia e da solidariedade.</a:t>
            </a:r>
          </a:p>
        </p:txBody>
      </p:sp>
    </p:spTree>
    <p:extLst>
      <p:ext uri="{BB962C8B-B14F-4D97-AF65-F5344CB8AC3E}">
        <p14:creationId xmlns:p14="http://schemas.microsoft.com/office/powerpoint/2010/main" val="92532307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7EC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F95EB3DC-6545-EB7D-8299-D8F0F9096A4F}"/>
              </a:ext>
            </a:extLst>
          </p:cNvPr>
          <p:cNvSpPr txBox="1"/>
          <p:nvPr/>
        </p:nvSpPr>
        <p:spPr>
          <a:xfrm>
            <a:off x="2304661" y="2372322"/>
            <a:ext cx="7582678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3800" b="1" dirty="0">
                <a:ln w="15875">
                  <a:solidFill>
                    <a:srgbClr val="274C77"/>
                  </a:solidFill>
                </a:ln>
                <a:noFill/>
                <a:latin typeface="Montserrat" pitchFamily="2" charset="0"/>
              </a:rPr>
              <a:t>conecta</a:t>
            </a:r>
            <a:endParaRPr lang="pt-BR" b="1" dirty="0">
              <a:ln w="15875">
                <a:solidFill>
                  <a:srgbClr val="274C77"/>
                </a:solidFill>
              </a:ln>
              <a:noFill/>
              <a:latin typeface="Montserrat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2182FCD-9704-529B-C9ED-C4261499A267}"/>
              </a:ext>
            </a:extLst>
          </p:cNvPr>
          <p:cNvSpPr txBox="1"/>
          <p:nvPr/>
        </p:nvSpPr>
        <p:spPr>
          <a:xfrm>
            <a:off x="2304661" y="2372322"/>
            <a:ext cx="7582678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3800" b="1" dirty="0">
                <a:solidFill>
                  <a:srgbClr val="274C77"/>
                </a:solidFill>
                <a:latin typeface="Montserrat" pitchFamily="2" charset="0"/>
              </a:rPr>
              <a:t>conecta</a:t>
            </a:r>
            <a:endParaRPr lang="pt-BR" b="1" dirty="0">
              <a:solidFill>
                <a:srgbClr val="274C77"/>
              </a:solidFill>
              <a:latin typeface="Montserrat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78B95ED-A42A-1183-496E-824B8C0A7B16}"/>
              </a:ext>
            </a:extLst>
          </p:cNvPr>
          <p:cNvSpPr txBox="1"/>
          <p:nvPr/>
        </p:nvSpPr>
        <p:spPr>
          <a:xfrm>
            <a:off x="2304661" y="2372322"/>
            <a:ext cx="7582678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3800" b="1" dirty="0">
                <a:ln w="15875">
                  <a:solidFill>
                    <a:srgbClr val="274C77"/>
                  </a:solidFill>
                </a:ln>
                <a:noFill/>
                <a:latin typeface="Montserrat" pitchFamily="2" charset="0"/>
              </a:rPr>
              <a:t>conecta</a:t>
            </a:r>
            <a:endParaRPr lang="pt-BR" b="1" dirty="0">
              <a:ln w="15875">
                <a:solidFill>
                  <a:srgbClr val="274C77"/>
                </a:solidFill>
              </a:ln>
              <a:noFill/>
              <a:latin typeface="Montserrat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721E318-A311-968F-D342-D606E45F20C8}"/>
              </a:ext>
            </a:extLst>
          </p:cNvPr>
          <p:cNvSpPr txBox="1"/>
          <p:nvPr/>
        </p:nvSpPr>
        <p:spPr>
          <a:xfrm>
            <a:off x="2304661" y="2372322"/>
            <a:ext cx="7582678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3800" b="1" dirty="0">
                <a:ln w="15875">
                  <a:solidFill>
                    <a:srgbClr val="274C77"/>
                  </a:solidFill>
                </a:ln>
                <a:noFill/>
                <a:latin typeface="Montserrat" pitchFamily="2" charset="0"/>
              </a:rPr>
              <a:t>conecta</a:t>
            </a:r>
            <a:endParaRPr lang="pt-BR" b="1" dirty="0">
              <a:ln w="15875">
                <a:solidFill>
                  <a:srgbClr val="274C77"/>
                </a:solidFill>
              </a:ln>
              <a:noFill/>
              <a:latin typeface="Montserrat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31ECF1F-C9EB-3BE1-1E13-A0058C82A11B}"/>
              </a:ext>
            </a:extLst>
          </p:cNvPr>
          <p:cNvSpPr txBox="1"/>
          <p:nvPr/>
        </p:nvSpPr>
        <p:spPr>
          <a:xfrm>
            <a:off x="2304661" y="2372322"/>
            <a:ext cx="7582678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3800" b="1" dirty="0">
                <a:ln w="15875">
                  <a:solidFill>
                    <a:srgbClr val="274C77"/>
                  </a:solidFill>
                </a:ln>
                <a:noFill/>
                <a:latin typeface="Montserrat" pitchFamily="2" charset="0"/>
              </a:rPr>
              <a:t>conecta</a:t>
            </a:r>
            <a:endParaRPr lang="pt-BR" b="1" dirty="0">
              <a:ln w="15875">
                <a:solidFill>
                  <a:srgbClr val="274C77"/>
                </a:solidFill>
              </a:ln>
              <a:noFill/>
              <a:latin typeface="Montserra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79950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0">
        <p159:morph option="byObject"/>
      </p:transition>
    </mc:Choice>
    <mc:Fallback>
      <p:transition spd="slow" advTm="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7EC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F95EB3DC-6545-EB7D-8299-D8F0F9096A4F}"/>
              </a:ext>
            </a:extLst>
          </p:cNvPr>
          <p:cNvSpPr txBox="1"/>
          <p:nvPr/>
        </p:nvSpPr>
        <p:spPr>
          <a:xfrm>
            <a:off x="2304661" y="1026392"/>
            <a:ext cx="7582678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3800" b="1" dirty="0">
                <a:ln w="15875">
                  <a:solidFill>
                    <a:srgbClr val="274C77"/>
                  </a:solidFill>
                </a:ln>
                <a:noFill/>
                <a:latin typeface="Montserrat" pitchFamily="2" charset="0"/>
              </a:rPr>
              <a:t>conecta</a:t>
            </a:r>
            <a:endParaRPr lang="pt-BR" b="1" dirty="0">
              <a:ln w="15875">
                <a:solidFill>
                  <a:srgbClr val="274C77"/>
                </a:solidFill>
              </a:ln>
              <a:noFill/>
              <a:latin typeface="Montserrat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2182FCD-9704-529B-C9ED-C4261499A267}"/>
              </a:ext>
            </a:extLst>
          </p:cNvPr>
          <p:cNvSpPr txBox="1"/>
          <p:nvPr/>
        </p:nvSpPr>
        <p:spPr>
          <a:xfrm>
            <a:off x="2304661" y="2321004"/>
            <a:ext cx="7582678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3800" b="1" dirty="0">
                <a:solidFill>
                  <a:srgbClr val="274C77"/>
                </a:solidFill>
                <a:latin typeface="Montserrat" pitchFamily="2" charset="0"/>
              </a:rPr>
              <a:t>conecta</a:t>
            </a:r>
            <a:endParaRPr lang="pt-BR" b="1" dirty="0">
              <a:solidFill>
                <a:srgbClr val="274C77"/>
              </a:solidFill>
              <a:latin typeface="Montserrat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78B95ED-A42A-1183-496E-824B8C0A7B16}"/>
              </a:ext>
            </a:extLst>
          </p:cNvPr>
          <p:cNvSpPr txBox="1"/>
          <p:nvPr/>
        </p:nvSpPr>
        <p:spPr>
          <a:xfrm>
            <a:off x="2304661" y="3718252"/>
            <a:ext cx="7582678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3800" b="1" dirty="0">
                <a:ln w="15875">
                  <a:solidFill>
                    <a:srgbClr val="274C77"/>
                  </a:solidFill>
                </a:ln>
                <a:noFill/>
                <a:latin typeface="Montserrat" pitchFamily="2" charset="0"/>
              </a:rPr>
              <a:t>conecta</a:t>
            </a:r>
            <a:endParaRPr lang="pt-BR" b="1" dirty="0">
              <a:ln w="15875">
                <a:solidFill>
                  <a:srgbClr val="274C77"/>
                </a:solidFill>
              </a:ln>
              <a:noFill/>
              <a:latin typeface="Montserrat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721E318-A311-968F-D342-D606E45F20C8}"/>
              </a:ext>
            </a:extLst>
          </p:cNvPr>
          <p:cNvSpPr txBox="1"/>
          <p:nvPr/>
        </p:nvSpPr>
        <p:spPr>
          <a:xfrm>
            <a:off x="2304661" y="-370856"/>
            <a:ext cx="7582678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3800" b="1" dirty="0">
                <a:ln w="15875">
                  <a:solidFill>
                    <a:srgbClr val="274C77"/>
                  </a:solidFill>
                </a:ln>
                <a:noFill/>
                <a:latin typeface="Montserrat" pitchFamily="2" charset="0"/>
              </a:rPr>
              <a:t>conecta</a:t>
            </a:r>
            <a:endParaRPr lang="pt-BR" b="1" dirty="0">
              <a:ln w="15875">
                <a:solidFill>
                  <a:srgbClr val="274C77"/>
                </a:solidFill>
              </a:ln>
              <a:noFill/>
              <a:latin typeface="Montserrat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31ECF1F-C9EB-3BE1-1E13-A0058C82A11B}"/>
              </a:ext>
            </a:extLst>
          </p:cNvPr>
          <p:cNvSpPr txBox="1"/>
          <p:nvPr/>
        </p:nvSpPr>
        <p:spPr>
          <a:xfrm>
            <a:off x="2304661" y="5012864"/>
            <a:ext cx="7582678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3800" b="1" dirty="0">
                <a:ln w="15875">
                  <a:solidFill>
                    <a:srgbClr val="274C77"/>
                  </a:solidFill>
                </a:ln>
                <a:noFill/>
                <a:latin typeface="Montserrat" pitchFamily="2" charset="0"/>
              </a:rPr>
              <a:t>conecta</a:t>
            </a:r>
            <a:endParaRPr lang="pt-BR" b="1" dirty="0">
              <a:ln w="15875">
                <a:solidFill>
                  <a:srgbClr val="274C77"/>
                </a:solidFill>
              </a:ln>
              <a:noFill/>
              <a:latin typeface="Montserra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04369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 advTm="1000">
        <p159:morph option="byObject"/>
      </p:transition>
    </mc:Choice>
    <mc:Fallback>
      <p:transition spd="slow" advTm="100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25F5FFAD-4490-4A12-60E0-1D0C78197849}"/>
              </a:ext>
            </a:extLst>
          </p:cNvPr>
          <p:cNvGrpSpPr/>
          <p:nvPr/>
        </p:nvGrpSpPr>
        <p:grpSpPr>
          <a:xfrm>
            <a:off x="2816157" y="-8757491"/>
            <a:ext cx="6559685" cy="7355860"/>
            <a:chOff x="2816157" y="-8757491"/>
            <a:chExt cx="6559685" cy="735586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CF634D7-7FFE-4973-F010-99D017976CFE}"/>
                </a:ext>
              </a:extLst>
            </p:cNvPr>
            <p:cNvSpPr txBox="1"/>
            <p:nvPr/>
          </p:nvSpPr>
          <p:spPr>
            <a:xfrm>
              <a:off x="2816157" y="-8757491"/>
              <a:ext cx="6559685" cy="73558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3200" dirty="0">
                  <a:solidFill>
                    <a:schemeClr val="bg1"/>
                  </a:solidFill>
                </a:rPr>
                <a:t>Puc Minas Virtual</a:t>
              </a:r>
            </a:p>
            <a:p>
              <a:pPr algn="ctr"/>
              <a:endParaRPr lang="pt-BR" sz="3200" dirty="0">
                <a:solidFill>
                  <a:schemeClr val="bg1"/>
                </a:solidFill>
              </a:endParaRPr>
            </a:p>
            <a:p>
              <a:pPr algn="ctr"/>
              <a:endParaRPr lang="pt-BR" sz="3200" dirty="0">
                <a:solidFill>
                  <a:schemeClr val="bg1"/>
                </a:solidFill>
              </a:endParaRPr>
            </a:p>
            <a:p>
              <a:pPr algn="ctr"/>
              <a:endParaRPr lang="pt-BR" sz="3200" dirty="0">
                <a:solidFill>
                  <a:schemeClr val="bg1"/>
                </a:solidFill>
              </a:endParaRPr>
            </a:p>
            <a:p>
              <a:pPr algn="ctr"/>
              <a:endParaRPr lang="pt-BR" sz="3200" dirty="0">
                <a:solidFill>
                  <a:schemeClr val="bg1"/>
                </a:solidFill>
              </a:endParaRPr>
            </a:p>
            <a:p>
              <a:pPr algn="ctr"/>
              <a:endParaRPr lang="pt-BR" sz="3200" dirty="0">
                <a:solidFill>
                  <a:schemeClr val="bg1"/>
                </a:solidFill>
              </a:endParaRPr>
            </a:p>
            <a:p>
              <a:pPr algn="ctr"/>
              <a:r>
                <a:rPr lang="pt-BR" sz="2800" dirty="0">
                  <a:solidFill>
                    <a:schemeClr val="bg1"/>
                  </a:solidFill>
                </a:rPr>
                <a:t>Professor</a:t>
              </a:r>
              <a:r>
                <a:rPr lang="en-GB" sz="2800" dirty="0">
                  <a:solidFill>
                    <a:schemeClr val="bg1"/>
                  </a:solidFill>
                </a:rPr>
                <a:t>: </a:t>
              </a:r>
            </a:p>
            <a:p>
              <a:pPr algn="ctr"/>
              <a:r>
                <a:rPr lang="en-GB" sz="3200" dirty="0">
                  <a:solidFill>
                    <a:schemeClr val="bg1"/>
                  </a:solidFill>
                </a:rPr>
                <a:t>Fábio Martins de Oliveira</a:t>
              </a:r>
            </a:p>
            <a:p>
              <a:pPr algn="ctr"/>
              <a:endParaRPr lang="en-GB" sz="3200" dirty="0">
                <a:solidFill>
                  <a:schemeClr val="bg1"/>
                </a:solidFill>
              </a:endParaRPr>
            </a:p>
            <a:p>
              <a:pPr algn="ctr"/>
              <a:r>
                <a:rPr lang="en-GB" sz="2800" dirty="0">
                  <a:solidFill>
                    <a:schemeClr val="bg1"/>
                  </a:solidFill>
                </a:rPr>
                <a:t>Equipe:</a:t>
              </a:r>
            </a:p>
            <a:p>
              <a:pPr algn="ctr"/>
              <a:r>
                <a:rPr lang="pt-BR" sz="3200" dirty="0">
                  <a:solidFill>
                    <a:schemeClr val="bg1"/>
                  </a:solidFill>
                </a:rPr>
                <a:t>Alice Abreu dos Reis</a:t>
              </a:r>
            </a:p>
            <a:p>
              <a:pPr algn="ctr"/>
              <a:r>
                <a:rPr lang="pt-BR" sz="3200" dirty="0">
                  <a:solidFill>
                    <a:schemeClr val="bg1"/>
                  </a:solidFill>
                </a:rPr>
                <a:t>Davih Gonçalves Duque</a:t>
              </a:r>
            </a:p>
            <a:p>
              <a:pPr algn="ctr"/>
              <a:r>
                <a:rPr lang="pt-BR" sz="3200" dirty="0">
                  <a:solidFill>
                    <a:schemeClr val="bg1"/>
                  </a:solidFill>
                </a:rPr>
                <a:t>Gabriel dos Reis Nascimento</a:t>
              </a:r>
            </a:p>
            <a:p>
              <a:pPr algn="ctr"/>
              <a:r>
                <a:rPr lang="pt-BR" sz="3200" dirty="0">
                  <a:solidFill>
                    <a:schemeClr val="bg1"/>
                  </a:solidFill>
                </a:rPr>
                <a:t>Leonardo Guedes Gomes Junior</a:t>
              </a:r>
            </a:p>
            <a:p>
              <a:pPr algn="ctr"/>
              <a:r>
                <a:rPr lang="pt-BR" sz="3200" dirty="0">
                  <a:solidFill>
                    <a:schemeClr val="bg1"/>
                  </a:solidFill>
                </a:rPr>
                <a:t>Omar Petronílio Martins de Abreu</a:t>
              </a:r>
            </a:p>
          </p:txBody>
        </p:sp>
        <p:pic>
          <p:nvPicPr>
            <p:cNvPr id="9" name="Picture 8" descr="A white logo with a black background&#10;&#10;Description automatically generated">
              <a:extLst>
                <a:ext uri="{FF2B5EF4-FFF2-40B4-BE49-F238E27FC236}">
                  <a16:creationId xmlns:a16="http://schemas.microsoft.com/office/drawing/2014/main" id="{68654161-E654-840A-71B0-21F0ABB718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8518" r="14802" b="27807"/>
            <a:stretch/>
          </p:blipFill>
          <p:spPr>
            <a:xfrm>
              <a:off x="5226184" y="-7737534"/>
              <a:ext cx="1739630" cy="1431437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33908544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7ECE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5DABF45-0D1E-5E87-84B8-20B9EA136D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7650A2-F9EA-6657-9A4D-72C9953A75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E5062883-A06D-9094-25C5-856372CE8AC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pt-BR" dirty="0"/>
          </a:p>
        </p:txBody>
      </p: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00F46D0C-7EBC-3A24-6FDE-72CC187BEBDD}"/>
              </a:ext>
            </a:extLst>
          </p:cNvPr>
          <p:cNvGrpSpPr/>
          <p:nvPr/>
        </p:nvGrpSpPr>
        <p:grpSpPr>
          <a:xfrm>
            <a:off x="0" y="1091104"/>
            <a:ext cx="12192000" cy="4675792"/>
            <a:chOff x="0" y="704565"/>
            <a:chExt cx="12192000" cy="4675792"/>
          </a:xfrm>
        </p:grpSpPr>
        <p:sp>
          <p:nvSpPr>
            <p:cNvPr id="4" name="Elipse 3">
              <a:extLst>
                <a:ext uri="{FF2B5EF4-FFF2-40B4-BE49-F238E27FC236}">
                  <a16:creationId xmlns:a16="http://schemas.microsoft.com/office/drawing/2014/main" id="{DB7AB097-05C1-82C0-A760-CEBA5275565C}"/>
                </a:ext>
              </a:extLst>
            </p:cNvPr>
            <p:cNvSpPr/>
            <p:nvPr/>
          </p:nvSpPr>
          <p:spPr>
            <a:xfrm>
              <a:off x="1483056" y="704565"/>
              <a:ext cx="4612944" cy="4612944"/>
            </a:xfrm>
            <a:prstGeom prst="ellipse">
              <a:avLst/>
            </a:prstGeom>
            <a:solidFill>
              <a:srgbClr val="3A6EA5">
                <a:alpha val="43000"/>
              </a:srgbClr>
            </a:solidFill>
            <a:ln>
              <a:solidFill>
                <a:srgbClr val="94AAC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2" name="Elipse 11">
              <a:extLst>
                <a:ext uri="{FF2B5EF4-FFF2-40B4-BE49-F238E27FC236}">
                  <a16:creationId xmlns:a16="http://schemas.microsoft.com/office/drawing/2014/main" id="{C0085D85-50F3-2CD9-FD78-A93B8B144906}"/>
                </a:ext>
              </a:extLst>
            </p:cNvPr>
            <p:cNvSpPr/>
            <p:nvPr/>
          </p:nvSpPr>
          <p:spPr>
            <a:xfrm>
              <a:off x="3747977" y="767413"/>
              <a:ext cx="4612944" cy="4612944"/>
            </a:xfrm>
            <a:prstGeom prst="ellipse">
              <a:avLst/>
            </a:prstGeom>
            <a:solidFill>
              <a:srgbClr val="3A6EA5">
                <a:alpha val="43000"/>
              </a:srgbClr>
            </a:solidFill>
            <a:ln>
              <a:solidFill>
                <a:srgbClr val="94AAC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6" name="Elipse 15">
              <a:extLst>
                <a:ext uri="{FF2B5EF4-FFF2-40B4-BE49-F238E27FC236}">
                  <a16:creationId xmlns:a16="http://schemas.microsoft.com/office/drawing/2014/main" id="{6D34BBD7-670F-0671-22EB-DFF3C0B325F5}"/>
                </a:ext>
              </a:extLst>
            </p:cNvPr>
            <p:cNvSpPr/>
            <p:nvPr/>
          </p:nvSpPr>
          <p:spPr>
            <a:xfrm>
              <a:off x="6096000" y="767413"/>
              <a:ext cx="4612944" cy="4612944"/>
            </a:xfrm>
            <a:prstGeom prst="ellipse">
              <a:avLst/>
            </a:prstGeom>
            <a:solidFill>
              <a:srgbClr val="3A6EA5">
                <a:alpha val="43000"/>
              </a:srgbClr>
            </a:solidFill>
            <a:ln>
              <a:solidFill>
                <a:srgbClr val="94AAC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7" name="Retângulo 16">
              <a:extLst>
                <a:ext uri="{FF2B5EF4-FFF2-40B4-BE49-F238E27FC236}">
                  <a16:creationId xmlns:a16="http://schemas.microsoft.com/office/drawing/2014/main" id="{EDE9EDA4-36F6-AE1C-CC8E-78A55DA05E4A}"/>
                </a:ext>
              </a:extLst>
            </p:cNvPr>
            <p:cNvSpPr/>
            <p:nvPr/>
          </p:nvSpPr>
          <p:spPr>
            <a:xfrm>
              <a:off x="0" y="2153070"/>
              <a:ext cx="12192000" cy="1715933"/>
            </a:xfrm>
            <a:prstGeom prst="rect">
              <a:avLst/>
            </a:prstGeom>
            <a:solidFill>
              <a:srgbClr val="CAF0F8"/>
            </a:solidFill>
            <a:ln>
              <a:solidFill>
                <a:srgbClr val="CAF0F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8" name="CaixaDeTexto 17">
              <a:extLst>
                <a:ext uri="{FF2B5EF4-FFF2-40B4-BE49-F238E27FC236}">
                  <a16:creationId xmlns:a16="http://schemas.microsoft.com/office/drawing/2014/main" id="{C694EB76-40DD-B0FF-A993-14F60D7B2C31}"/>
                </a:ext>
              </a:extLst>
            </p:cNvPr>
            <p:cNvSpPr txBox="1"/>
            <p:nvPr/>
          </p:nvSpPr>
          <p:spPr>
            <a:xfrm>
              <a:off x="777921" y="2750719"/>
              <a:ext cx="1049512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dirty="0"/>
                <a:t>Link do repositório GitHub: </a:t>
              </a:r>
              <a:r>
                <a:rPr lang="pt-BR" dirty="0">
                  <a:hlinkClick r:id="rId2"/>
                </a:rPr>
                <a:t>ICEI-PUC-Minas-PMV-SI/pmv-si-2024-2-pe3-t1-eixo-3-conecta: pmv-si-2024-2-pe3-t1a-pmv-si-2024-2-pe3-t1-Template_Projeto_Eixo3 created by GitHub Classroom</a:t>
              </a:r>
              <a:endParaRPr lang="pt-BR" dirty="0"/>
            </a:p>
          </p:txBody>
        </p:sp>
      </p:grpSp>
    </p:spTree>
    <p:extLst>
      <p:ext uri="{BB962C8B-B14F-4D97-AF65-F5344CB8AC3E}">
        <p14:creationId xmlns:p14="http://schemas.microsoft.com/office/powerpoint/2010/main" val="234522656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4C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 descr="Illuminated technology network on a dark background">
            <a:extLst>
              <a:ext uri="{FF2B5EF4-FFF2-40B4-BE49-F238E27FC236}">
                <a16:creationId xmlns:a16="http://schemas.microsoft.com/office/drawing/2014/main" id="{ACEA1FDE-B54C-DE80-2C4A-9087E9824A0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8000"/>
          </a:blip>
          <a:srcRect/>
          <a:stretch/>
        </p:blipFill>
        <p:spPr>
          <a:xfrm>
            <a:off x="0" y="-1"/>
            <a:ext cx="12192000" cy="6858001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A2219A53-983C-4CAC-81BB-5FADEB962F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8596" y="454286"/>
            <a:ext cx="7371183" cy="117957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 QUE VOCÊ PODE FAZER NO CONECTA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604A7BF-2099-986A-E2C3-DC078D624A47}"/>
              </a:ext>
            </a:extLst>
          </p:cNvPr>
          <p:cNvSpPr/>
          <p:nvPr/>
        </p:nvSpPr>
        <p:spPr>
          <a:xfrm>
            <a:off x="1240026" y="2079073"/>
            <a:ext cx="2894386" cy="4255459"/>
          </a:xfrm>
          <a:prstGeom prst="roundRect">
            <a:avLst/>
          </a:prstGeom>
          <a:solidFill>
            <a:srgbClr val="6096BA"/>
          </a:solidFill>
          <a:ln>
            <a:solidFill>
              <a:srgbClr val="6096B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E314136-B14E-903C-9DB6-A8FFE309C56C}"/>
              </a:ext>
            </a:extLst>
          </p:cNvPr>
          <p:cNvSpPr txBox="1"/>
          <p:nvPr/>
        </p:nvSpPr>
        <p:spPr>
          <a:xfrm>
            <a:off x="8500362" y="2705678"/>
            <a:ext cx="2255762" cy="3234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800" dirty="0">
                <a:solidFill>
                  <a:srgbClr val="274C77"/>
                </a:solidFill>
                <a:latin typeface="Bebas" panose="020B0606020202050201" pitchFamily="34" charset="0"/>
              </a:rPr>
              <a:t>03</a:t>
            </a:r>
          </a:p>
          <a:p>
            <a:pPr>
              <a:lnSpc>
                <a:spcPct val="150000"/>
              </a:lnSpc>
            </a:pPr>
            <a:r>
              <a:rPr lang="pt-BR" sz="2800" dirty="0">
                <a:solidFill>
                  <a:srgbClr val="274C77"/>
                </a:solidFill>
                <a:latin typeface="Bebas" panose="020B0606020202050201" pitchFamily="34" charset="0"/>
              </a:rPr>
              <a:t>CADASTRAR E SE VOLUNTARIAR PARA AJUDAR A SUA COMUNIDADE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D80565E-0083-6680-F97C-782353A0D589}"/>
              </a:ext>
            </a:extLst>
          </p:cNvPr>
          <p:cNvSpPr txBox="1"/>
          <p:nvPr/>
        </p:nvSpPr>
        <p:spPr>
          <a:xfrm>
            <a:off x="5201037" y="2589694"/>
            <a:ext cx="2026300" cy="3234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800" dirty="0">
                <a:solidFill>
                  <a:srgbClr val="274C77"/>
                </a:solidFill>
                <a:latin typeface="Bebas" panose="020B0606020202050201" pitchFamily="34" charset="0"/>
              </a:rPr>
              <a:t>02</a:t>
            </a:r>
          </a:p>
          <a:p>
            <a:pPr>
              <a:lnSpc>
                <a:spcPct val="150000"/>
              </a:lnSpc>
            </a:pPr>
            <a:r>
              <a:rPr lang="pt-BR" sz="2800" dirty="0">
                <a:solidFill>
                  <a:srgbClr val="274C77"/>
                </a:solidFill>
                <a:latin typeface="Bebas" panose="020B0606020202050201" pitchFamily="34" charset="0"/>
              </a:rPr>
              <a:t>DIVULGAR OS TRABALHOS DE VOLUNTARIADO DA ONG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9D451A0-A224-B54B-AE1D-9EDDDE1BAF11}"/>
              </a:ext>
            </a:extLst>
          </p:cNvPr>
          <p:cNvSpPr txBox="1"/>
          <p:nvPr/>
        </p:nvSpPr>
        <p:spPr>
          <a:xfrm>
            <a:off x="1667071" y="2580622"/>
            <a:ext cx="2177142" cy="32359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800" dirty="0">
                <a:solidFill>
                  <a:srgbClr val="274C77"/>
                </a:solidFill>
                <a:latin typeface="Bebas" panose="020B0606020202050201" pitchFamily="34" charset="0"/>
              </a:rPr>
              <a:t>01</a:t>
            </a:r>
          </a:p>
          <a:p>
            <a:pPr>
              <a:lnSpc>
                <a:spcPct val="150000"/>
              </a:lnSpc>
            </a:pPr>
            <a:r>
              <a:rPr lang="pt-BR" sz="2800" dirty="0">
                <a:solidFill>
                  <a:srgbClr val="274C77"/>
                </a:solidFill>
                <a:latin typeface="Bebas" panose="020B0606020202050201" pitchFamily="34" charset="0"/>
              </a:rPr>
              <a:t>CADASTRAR A ONG E ENCONTRAR VOLUNT</a:t>
            </a:r>
            <a:r>
              <a:rPr lang="pt-BR" sz="2800" dirty="0">
                <a:solidFill>
                  <a:srgbClr val="274C77"/>
                </a:solidFill>
                <a:latin typeface="Bahnschrift Condensed" panose="020B0502040204020203" pitchFamily="34" charset="0"/>
              </a:rPr>
              <a:t>Á</a:t>
            </a:r>
            <a:r>
              <a:rPr lang="pt-BR" sz="2800" dirty="0">
                <a:solidFill>
                  <a:srgbClr val="274C77"/>
                </a:solidFill>
                <a:latin typeface="Bebas" panose="020B0606020202050201" pitchFamily="34" charset="0"/>
              </a:rPr>
              <a:t>RIOS</a:t>
            </a:r>
          </a:p>
        </p:txBody>
      </p:sp>
    </p:spTree>
    <p:extLst>
      <p:ext uri="{BB962C8B-B14F-4D97-AF65-F5344CB8AC3E}">
        <p14:creationId xmlns:p14="http://schemas.microsoft.com/office/powerpoint/2010/main" val="39627430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4C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 descr="Illuminated technology network on a dark background">
            <a:extLst>
              <a:ext uri="{FF2B5EF4-FFF2-40B4-BE49-F238E27FC236}">
                <a16:creationId xmlns:a16="http://schemas.microsoft.com/office/drawing/2014/main" id="{ACEA1FDE-B54C-DE80-2C4A-9087E9824A0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8000"/>
          </a:blip>
          <a:srcRect/>
          <a:stretch/>
        </p:blipFill>
        <p:spPr>
          <a:xfrm>
            <a:off x="0" y="-1"/>
            <a:ext cx="12192000" cy="8229601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A2219A53-983C-4CAC-81BB-5FADEB962F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8596" y="454286"/>
            <a:ext cx="7371183" cy="117957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 QUE VOCÊ PODE FAZER NO CONECTA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9D451A0-A224-B54B-AE1D-9EDDDE1BAF11}"/>
              </a:ext>
            </a:extLst>
          </p:cNvPr>
          <p:cNvSpPr txBox="1"/>
          <p:nvPr/>
        </p:nvSpPr>
        <p:spPr>
          <a:xfrm>
            <a:off x="1667071" y="2580622"/>
            <a:ext cx="2177142" cy="32523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800" dirty="0">
                <a:solidFill>
                  <a:schemeClr val="bg1"/>
                </a:solidFill>
                <a:latin typeface="Bebas" panose="020B0606020202050201" pitchFamily="34" charset="0"/>
              </a:rPr>
              <a:t>01</a:t>
            </a:r>
          </a:p>
          <a:p>
            <a:pPr>
              <a:lnSpc>
                <a:spcPct val="150000"/>
              </a:lnSpc>
            </a:pPr>
            <a:r>
              <a:rPr lang="pt-BR" sz="2800" dirty="0">
                <a:solidFill>
                  <a:schemeClr val="bg1"/>
                </a:solidFill>
                <a:latin typeface="Bebas" panose="020B0606020202050201" pitchFamily="34" charset="0"/>
              </a:rPr>
              <a:t>CADASTRAR A ONG E ENCONTRAR VOLUNT</a:t>
            </a:r>
            <a:r>
              <a:rPr lang="pt-BR" sz="2800" dirty="0">
                <a:solidFill>
                  <a:schemeClr val="bg1"/>
                </a:solidFill>
                <a:latin typeface="Bahnschrift Condensed" panose="020B0502040204020203" pitchFamily="34" charset="0"/>
              </a:rPr>
              <a:t>Á</a:t>
            </a:r>
            <a:r>
              <a:rPr lang="pt-BR" sz="2800" dirty="0">
                <a:solidFill>
                  <a:schemeClr val="bg1"/>
                </a:solidFill>
                <a:latin typeface="Bebas" panose="020B0606020202050201" pitchFamily="34" charset="0"/>
              </a:rPr>
              <a:t>RIOS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604A7BF-2099-986A-E2C3-DC078D624A47}"/>
              </a:ext>
            </a:extLst>
          </p:cNvPr>
          <p:cNvSpPr/>
          <p:nvPr/>
        </p:nvSpPr>
        <p:spPr>
          <a:xfrm>
            <a:off x="4766994" y="2079073"/>
            <a:ext cx="2894386" cy="4255459"/>
          </a:xfrm>
          <a:prstGeom prst="roundRect">
            <a:avLst/>
          </a:prstGeom>
          <a:solidFill>
            <a:srgbClr val="A3CEF1"/>
          </a:solidFill>
          <a:ln>
            <a:solidFill>
              <a:srgbClr val="A3CEF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E314136-B14E-903C-9DB6-A8FFE309C56C}"/>
              </a:ext>
            </a:extLst>
          </p:cNvPr>
          <p:cNvSpPr txBox="1"/>
          <p:nvPr/>
        </p:nvSpPr>
        <p:spPr>
          <a:xfrm>
            <a:off x="8500362" y="2705678"/>
            <a:ext cx="2255762" cy="3234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800" dirty="0">
                <a:solidFill>
                  <a:srgbClr val="274C77"/>
                </a:solidFill>
                <a:latin typeface="Bebas" panose="020B0606020202050201" pitchFamily="34" charset="0"/>
              </a:rPr>
              <a:t>03</a:t>
            </a:r>
          </a:p>
          <a:p>
            <a:pPr>
              <a:lnSpc>
                <a:spcPct val="150000"/>
              </a:lnSpc>
            </a:pPr>
            <a:r>
              <a:rPr lang="pt-BR" sz="2800" dirty="0">
                <a:solidFill>
                  <a:srgbClr val="274C77"/>
                </a:solidFill>
                <a:latin typeface="Bebas" panose="020B0606020202050201" pitchFamily="34" charset="0"/>
              </a:rPr>
              <a:t>CADASTRAR E SE VOLUNTARIAR PARA AJUDAR A SUA COMUNIDADE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D80565E-0083-6680-F97C-782353A0D589}"/>
              </a:ext>
            </a:extLst>
          </p:cNvPr>
          <p:cNvSpPr txBox="1"/>
          <p:nvPr/>
        </p:nvSpPr>
        <p:spPr>
          <a:xfrm>
            <a:off x="5201037" y="2589694"/>
            <a:ext cx="2026300" cy="3234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800" dirty="0">
                <a:solidFill>
                  <a:srgbClr val="274C77"/>
                </a:solidFill>
                <a:latin typeface="Bebas" panose="020B0606020202050201" pitchFamily="34" charset="0"/>
              </a:rPr>
              <a:t>02</a:t>
            </a:r>
          </a:p>
          <a:p>
            <a:pPr>
              <a:lnSpc>
                <a:spcPct val="150000"/>
              </a:lnSpc>
            </a:pPr>
            <a:r>
              <a:rPr lang="pt-BR" sz="2800" dirty="0">
                <a:solidFill>
                  <a:srgbClr val="274C77"/>
                </a:solidFill>
                <a:latin typeface="Bebas" panose="020B0606020202050201" pitchFamily="34" charset="0"/>
              </a:rPr>
              <a:t>DIVULGAR OS TRABALHOS DE VOLUNTARIADO DA ONG</a:t>
            </a:r>
          </a:p>
        </p:txBody>
      </p:sp>
    </p:spTree>
    <p:extLst>
      <p:ext uri="{BB962C8B-B14F-4D97-AF65-F5344CB8AC3E}">
        <p14:creationId xmlns:p14="http://schemas.microsoft.com/office/powerpoint/2010/main" val="10096890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4C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 descr="Illuminated technology network on a dark background">
            <a:extLst>
              <a:ext uri="{FF2B5EF4-FFF2-40B4-BE49-F238E27FC236}">
                <a16:creationId xmlns:a16="http://schemas.microsoft.com/office/drawing/2014/main" id="{ACEA1FDE-B54C-DE80-2C4A-9087E9824A0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8000"/>
          </a:blip>
          <a:srcRect/>
          <a:stretch/>
        </p:blipFill>
        <p:spPr>
          <a:xfrm>
            <a:off x="0" y="-1"/>
            <a:ext cx="12192000" cy="9647777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A2219A53-983C-4CAC-81BB-5FADEB962F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8596" y="454286"/>
            <a:ext cx="7371183" cy="117957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 QUE VOCÊ PODE FAZER NO CONECTA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9D451A0-A224-B54B-AE1D-9EDDDE1BAF11}"/>
              </a:ext>
            </a:extLst>
          </p:cNvPr>
          <p:cNvSpPr txBox="1"/>
          <p:nvPr/>
        </p:nvSpPr>
        <p:spPr>
          <a:xfrm>
            <a:off x="1667071" y="2580622"/>
            <a:ext cx="2177142" cy="32523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800" dirty="0">
                <a:solidFill>
                  <a:schemeClr val="bg1"/>
                </a:solidFill>
                <a:latin typeface="Bebas" panose="020B0606020202050201" pitchFamily="34" charset="0"/>
              </a:rPr>
              <a:t>01</a:t>
            </a:r>
          </a:p>
          <a:p>
            <a:pPr>
              <a:lnSpc>
                <a:spcPct val="150000"/>
              </a:lnSpc>
            </a:pPr>
            <a:r>
              <a:rPr lang="pt-BR" sz="2800" dirty="0">
                <a:solidFill>
                  <a:schemeClr val="bg1"/>
                </a:solidFill>
                <a:latin typeface="Bebas" panose="020B0606020202050201" pitchFamily="34" charset="0"/>
              </a:rPr>
              <a:t>CADASTRAR SUA ONG E ENCONTRAR VOLUNT</a:t>
            </a:r>
            <a:r>
              <a:rPr lang="pt-BR" sz="2800" dirty="0">
                <a:solidFill>
                  <a:schemeClr val="bg1"/>
                </a:solidFill>
                <a:latin typeface="Bahnschrift Condensed" panose="020B0502040204020203" pitchFamily="34" charset="0"/>
              </a:rPr>
              <a:t>Á</a:t>
            </a:r>
            <a:r>
              <a:rPr lang="pt-BR" sz="2800" dirty="0">
                <a:solidFill>
                  <a:schemeClr val="bg1"/>
                </a:solidFill>
                <a:latin typeface="Bebas" panose="020B0606020202050201" pitchFamily="34" charset="0"/>
              </a:rPr>
              <a:t>RIOS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D80565E-0083-6680-F97C-782353A0D589}"/>
              </a:ext>
            </a:extLst>
          </p:cNvPr>
          <p:cNvSpPr txBox="1"/>
          <p:nvPr/>
        </p:nvSpPr>
        <p:spPr>
          <a:xfrm>
            <a:off x="5201037" y="2589694"/>
            <a:ext cx="2026300" cy="3234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800" dirty="0">
                <a:solidFill>
                  <a:schemeClr val="bg1"/>
                </a:solidFill>
                <a:latin typeface="Bebas" panose="020B0606020202050201" pitchFamily="34" charset="0"/>
              </a:rPr>
              <a:t>02</a:t>
            </a:r>
          </a:p>
          <a:p>
            <a:pPr>
              <a:lnSpc>
                <a:spcPct val="150000"/>
              </a:lnSpc>
            </a:pPr>
            <a:r>
              <a:rPr lang="pt-BR" sz="2800" dirty="0">
                <a:solidFill>
                  <a:schemeClr val="bg1"/>
                </a:solidFill>
                <a:latin typeface="Bebas" panose="020B0606020202050201" pitchFamily="34" charset="0"/>
              </a:rPr>
              <a:t>DIVULGAR OS TRABALHOS DE VOLUNTARIADO DA SUA ONG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604A7BF-2099-986A-E2C3-DC078D624A47}"/>
              </a:ext>
            </a:extLst>
          </p:cNvPr>
          <p:cNvSpPr/>
          <p:nvPr/>
        </p:nvSpPr>
        <p:spPr>
          <a:xfrm>
            <a:off x="8181050" y="2088149"/>
            <a:ext cx="2894386" cy="4255459"/>
          </a:xfrm>
          <a:prstGeom prst="roundRect">
            <a:avLst/>
          </a:prstGeom>
          <a:solidFill>
            <a:srgbClr val="E7ECEF"/>
          </a:solidFill>
          <a:ln>
            <a:solidFill>
              <a:srgbClr val="20426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E314136-B14E-903C-9DB6-A8FFE309C56C}"/>
              </a:ext>
            </a:extLst>
          </p:cNvPr>
          <p:cNvSpPr txBox="1"/>
          <p:nvPr/>
        </p:nvSpPr>
        <p:spPr>
          <a:xfrm>
            <a:off x="8500362" y="2705678"/>
            <a:ext cx="2255762" cy="3234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800" dirty="0">
                <a:solidFill>
                  <a:srgbClr val="274C77"/>
                </a:solidFill>
                <a:latin typeface="Bebas" panose="020B0606020202050201" pitchFamily="34" charset="0"/>
              </a:rPr>
              <a:t>03</a:t>
            </a:r>
          </a:p>
          <a:p>
            <a:pPr>
              <a:lnSpc>
                <a:spcPct val="150000"/>
              </a:lnSpc>
            </a:pPr>
            <a:r>
              <a:rPr lang="pt-BR" sz="2800" dirty="0">
                <a:solidFill>
                  <a:srgbClr val="274C77"/>
                </a:solidFill>
                <a:latin typeface="Bebas" panose="020B0606020202050201" pitchFamily="34" charset="0"/>
              </a:rPr>
              <a:t>CADASTRAR E SE VOLUNTARIAR PARA AJUDAR A SUA COMUNIDADE</a:t>
            </a:r>
          </a:p>
        </p:txBody>
      </p:sp>
    </p:spTree>
    <p:extLst>
      <p:ext uri="{BB962C8B-B14F-4D97-AF65-F5344CB8AC3E}">
        <p14:creationId xmlns:p14="http://schemas.microsoft.com/office/powerpoint/2010/main" val="23821487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3A6EA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3E22B19-F2A1-25F9-4972-65335F2FDF17}"/>
              </a:ext>
            </a:extLst>
          </p:cNvPr>
          <p:cNvSpPr/>
          <p:nvPr/>
        </p:nvSpPr>
        <p:spPr>
          <a:xfrm>
            <a:off x="0" y="-6"/>
            <a:ext cx="12192000" cy="6858005"/>
          </a:xfrm>
          <a:prstGeom prst="rect">
            <a:avLst/>
          </a:prstGeom>
          <a:solidFill>
            <a:srgbClr val="BFDBF7"/>
          </a:solidFill>
          <a:ln>
            <a:solidFill>
              <a:srgbClr val="BFDBF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78" name="Agrupar 77">
            <a:extLst>
              <a:ext uri="{FF2B5EF4-FFF2-40B4-BE49-F238E27FC236}">
                <a16:creationId xmlns:a16="http://schemas.microsoft.com/office/drawing/2014/main" id="{2969D8D7-C466-A7C5-31F0-AB14EFA15D98}"/>
              </a:ext>
            </a:extLst>
          </p:cNvPr>
          <p:cNvGrpSpPr/>
          <p:nvPr/>
        </p:nvGrpSpPr>
        <p:grpSpPr>
          <a:xfrm>
            <a:off x="1602780" y="-814"/>
            <a:ext cx="2034000" cy="6858005"/>
            <a:chOff x="10170000" y="-38"/>
            <a:chExt cx="2034000" cy="6858005"/>
          </a:xfrm>
        </p:grpSpPr>
        <p:sp>
          <p:nvSpPr>
            <p:cNvPr id="46" name="Retângulo 45">
              <a:extLst>
                <a:ext uri="{FF2B5EF4-FFF2-40B4-BE49-F238E27FC236}">
                  <a16:creationId xmlns:a16="http://schemas.microsoft.com/office/drawing/2014/main" id="{4BDD316B-C4DC-0B9B-BD51-9DC374844F13}"/>
                </a:ext>
              </a:extLst>
            </p:cNvPr>
            <p:cNvSpPr/>
            <p:nvPr/>
          </p:nvSpPr>
          <p:spPr>
            <a:xfrm>
              <a:off x="10170000" y="-38"/>
              <a:ext cx="2034000" cy="6858005"/>
            </a:xfrm>
            <a:prstGeom prst="rect">
              <a:avLst/>
            </a:prstGeom>
            <a:solidFill>
              <a:srgbClr val="F8F9FA"/>
            </a:solidFill>
            <a:ln>
              <a:solidFill>
                <a:srgbClr val="F8F9F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8" name="CaixaDeTexto 57">
              <a:extLst>
                <a:ext uri="{FF2B5EF4-FFF2-40B4-BE49-F238E27FC236}">
                  <a16:creationId xmlns:a16="http://schemas.microsoft.com/office/drawing/2014/main" id="{CF9DDA93-8041-1105-F273-0F2D9F524702}"/>
                </a:ext>
              </a:extLst>
            </p:cNvPr>
            <p:cNvSpPr txBox="1"/>
            <p:nvPr/>
          </p:nvSpPr>
          <p:spPr>
            <a:xfrm>
              <a:off x="10534410" y="667345"/>
              <a:ext cx="1640595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8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ontserrat" pitchFamily="2" charset="0"/>
                </a:rPr>
                <a:t>06</a:t>
              </a:r>
            </a:p>
          </p:txBody>
        </p:sp>
        <p:sp>
          <p:nvSpPr>
            <p:cNvPr id="65" name="CaixaDeTexto 64">
              <a:extLst>
                <a:ext uri="{FF2B5EF4-FFF2-40B4-BE49-F238E27FC236}">
                  <a16:creationId xmlns:a16="http://schemas.microsoft.com/office/drawing/2014/main" id="{715E8448-98E8-60A1-C159-C00E01FF4703}"/>
                </a:ext>
              </a:extLst>
            </p:cNvPr>
            <p:cNvSpPr txBox="1"/>
            <p:nvPr/>
          </p:nvSpPr>
          <p:spPr>
            <a:xfrm>
              <a:off x="10360703" y="2264733"/>
              <a:ext cx="1640594" cy="30777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b="1" i="0" dirty="0">
                  <a:solidFill>
                    <a:schemeClr val="bg1">
                      <a:lumMod val="50000"/>
                    </a:schemeClr>
                  </a:solidFill>
                  <a:effectLst/>
                  <a:latin typeface="-apple-system"/>
                </a:rPr>
                <a:t>ENVIAR FEEDBACK</a:t>
              </a:r>
            </a:p>
            <a:p>
              <a:pPr algn="just"/>
              <a:endParaRPr lang="pt-BR" dirty="0">
                <a:solidFill>
                  <a:schemeClr val="bg1">
                    <a:lumMod val="50000"/>
                  </a:schemeClr>
                </a:solidFill>
                <a:latin typeface="-apple-system"/>
              </a:endParaRPr>
            </a:p>
            <a:p>
              <a:pPr algn="just"/>
              <a:endParaRPr lang="pt-BR" sz="1400" b="0" i="0" dirty="0">
                <a:solidFill>
                  <a:schemeClr val="bg1">
                    <a:lumMod val="50000"/>
                  </a:schemeClr>
                </a:solidFill>
                <a:effectLst/>
                <a:latin typeface="-apple-system"/>
              </a:endParaRPr>
            </a:p>
            <a:p>
              <a:pPr algn="just"/>
              <a:r>
                <a:rPr lang="pt-BR" sz="1400" b="0" i="0" dirty="0">
                  <a:solidFill>
                    <a:schemeClr val="bg1">
                      <a:lumMod val="50000"/>
                    </a:schemeClr>
                  </a:solidFill>
                  <a:effectLst/>
                  <a:latin typeface="-apple-system"/>
                </a:rPr>
                <a:t>A aplicação deve permitir que as ONGs criem solicitações de feedback aos voluntários e visualizem os depoimentos em seus perfis.</a:t>
              </a:r>
              <a:endParaRPr lang="pt-BR" sz="14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77" name="Agrupar 76">
            <a:extLst>
              <a:ext uri="{FF2B5EF4-FFF2-40B4-BE49-F238E27FC236}">
                <a16:creationId xmlns:a16="http://schemas.microsoft.com/office/drawing/2014/main" id="{A7C285C5-E83B-91DC-EAD5-F86258EDE9B0}"/>
              </a:ext>
            </a:extLst>
          </p:cNvPr>
          <p:cNvGrpSpPr/>
          <p:nvPr/>
        </p:nvGrpSpPr>
        <p:grpSpPr>
          <a:xfrm>
            <a:off x="1305421" y="-410"/>
            <a:ext cx="2289182" cy="6858005"/>
            <a:chOff x="8136000" y="-22"/>
            <a:chExt cx="2289182" cy="6858005"/>
          </a:xfrm>
        </p:grpSpPr>
        <p:sp>
          <p:nvSpPr>
            <p:cNvPr id="45" name="Retângulo 44">
              <a:extLst>
                <a:ext uri="{FF2B5EF4-FFF2-40B4-BE49-F238E27FC236}">
                  <a16:creationId xmlns:a16="http://schemas.microsoft.com/office/drawing/2014/main" id="{802D0A73-735D-0B27-61D6-0099E481091F}"/>
                </a:ext>
              </a:extLst>
            </p:cNvPr>
            <p:cNvSpPr/>
            <p:nvPr/>
          </p:nvSpPr>
          <p:spPr>
            <a:xfrm>
              <a:off x="8136000" y="-22"/>
              <a:ext cx="2034000" cy="6858005"/>
            </a:xfrm>
            <a:prstGeom prst="rect">
              <a:avLst/>
            </a:prstGeom>
            <a:solidFill>
              <a:srgbClr val="E9ECEF"/>
            </a:solidFill>
            <a:ln>
              <a:solidFill>
                <a:srgbClr val="E9ECE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1" name="Triângulo isósceles 50">
              <a:extLst>
                <a:ext uri="{FF2B5EF4-FFF2-40B4-BE49-F238E27FC236}">
                  <a16:creationId xmlns:a16="http://schemas.microsoft.com/office/drawing/2014/main" id="{1FB97E5F-BE15-721B-D6D7-AC813528B5ED}"/>
                </a:ext>
              </a:extLst>
            </p:cNvPr>
            <p:cNvSpPr/>
            <p:nvPr/>
          </p:nvSpPr>
          <p:spPr>
            <a:xfrm rot="5400000">
              <a:off x="10068991" y="1201476"/>
              <a:ext cx="457200" cy="255182"/>
            </a:xfrm>
            <a:prstGeom prst="triangle">
              <a:avLst/>
            </a:prstGeom>
            <a:solidFill>
              <a:srgbClr val="E9ECEF"/>
            </a:solidFill>
            <a:ln>
              <a:solidFill>
                <a:srgbClr val="E9ECE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7" name="CaixaDeTexto 56">
              <a:extLst>
                <a:ext uri="{FF2B5EF4-FFF2-40B4-BE49-F238E27FC236}">
                  <a16:creationId xmlns:a16="http://schemas.microsoft.com/office/drawing/2014/main" id="{349171E7-FAB9-BA65-A15C-416F4B792832}"/>
                </a:ext>
              </a:extLst>
            </p:cNvPr>
            <p:cNvSpPr txBox="1"/>
            <p:nvPr/>
          </p:nvSpPr>
          <p:spPr>
            <a:xfrm>
              <a:off x="8535405" y="667346"/>
              <a:ext cx="1640595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8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ontserrat" pitchFamily="2" charset="0"/>
                </a:rPr>
                <a:t>05</a:t>
              </a:r>
            </a:p>
          </p:txBody>
        </p:sp>
        <p:sp>
          <p:nvSpPr>
            <p:cNvPr id="64" name="CaixaDeTexto 63">
              <a:extLst>
                <a:ext uri="{FF2B5EF4-FFF2-40B4-BE49-F238E27FC236}">
                  <a16:creationId xmlns:a16="http://schemas.microsoft.com/office/drawing/2014/main" id="{449B5BA1-F8C4-4040-F703-DF8035A629F0}"/>
                </a:ext>
              </a:extLst>
            </p:cNvPr>
            <p:cNvSpPr txBox="1"/>
            <p:nvPr/>
          </p:nvSpPr>
          <p:spPr>
            <a:xfrm>
              <a:off x="8326703" y="2264733"/>
              <a:ext cx="1640594" cy="26468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b="1" i="0" dirty="0">
                  <a:solidFill>
                    <a:schemeClr val="bg1">
                      <a:lumMod val="65000"/>
                    </a:schemeClr>
                  </a:solidFill>
                  <a:effectLst/>
                  <a:latin typeface="-apple-system"/>
                </a:rPr>
                <a:t>GERENCIAR AS DEMANDAS</a:t>
              </a:r>
            </a:p>
            <a:p>
              <a:pPr algn="just"/>
              <a:endParaRPr lang="pt-BR" dirty="0">
                <a:solidFill>
                  <a:schemeClr val="bg1">
                    <a:lumMod val="65000"/>
                  </a:schemeClr>
                </a:solidFill>
                <a:latin typeface="-apple-system"/>
              </a:endParaRPr>
            </a:p>
            <a:p>
              <a:pPr algn="just"/>
              <a:endParaRPr lang="pt-BR" sz="1400" b="0" i="0" dirty="0">
                <a:solidFill>
                  <a:schemeClr val="bg1">
                    <a:lumMod val="65000"/>
                  </a:schemeClr>
                </a:solidFill>
                <a:effectLst/>
                <a:latin typeface="-apple-system"/>
              </a:endParaRPr>
            </a:p>
            <a:p>
              <a:pPr algn="just"/>
              <a:r>
                <a:rPr lang="pt-BR" sz="1400" b="0" i="0" dirty="0">
                  <a:solidFill>
                    <a:schemeClr val="bg1">
                      <a:lumMod val="65000"/>
                    </a:schemeClr>
                  </a:solidFill>
                  <a:effectLst/>
                  <a:latin typeface="-apple-system"/>
                </a:rPr>
                <a:t>A aplicação deve permitir que as ONGs criem, visualizem, editem ou excluem informações sobre as demandas.</a:t>
              </a:r>
              <a:endParaRPr lang="pt-BR" sz="14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grpSp>
        <p:nvGrpSpPr>
          <p:cNvPr id="76" name="Agrupar 75">
            <a:extLst>
              <a:ext uri="{FF2B5EF4-FFF2-40B4-BE49-F238E27FC236}">
                <a16:creationId xmlns:a16="http://schemas.microsoft.com/office/drawing/2014/main" id="{52790DC7-92E8-B37D-81E5-11CF1BE8844A}"/>
              </a:ext>
            </a:extLst>
          </p:cNvPr>
          <p:cNvGrpSpPr/>
          <p:nvPr/>
        </p:nvGrpSpPr>
        <p:grpSpPr>
          <a:xfrm>
            <a:off x="1011934" y="-208"/>
            <a:ext cx="2289182" cy="6858005"/>
            <a:chOff x="6102000" y="-14"/>
            <a:chExt cx="2289182" cy="6858005"/>
          </a:xfrm>
        </p:grpSpPr>
        <p:sp>
          <p:nvSpPr>
            <p:cNvPr id="44" name="Retângulo 43">
              <a:extLst>
                <a:ext uri="{FF2B5EF4-FFF2-40B4-BE49-F238E27FC236}">
                  <a16:creationId xmlns:a16="http://schemas.microsoft.com/office/drawing/2014/main" id="{411904FD-4E45-24A9-0A39-7015EBFCAC45}"/>
                </a:ext>
              </a:extLst>
            </p:cNvPr>
            <p:cNvSpPr/>
            <p:nvPr/>
          </p:nvSpPr>
          <p:spPr>
            <a:xfrm>
              <a:off x="6102000" y="-14"/>
              <a:ext cx="2034000" cy="6858005"/>
            </a:xfrm>
            <a:prstGeom prst="rect">
              <a:avLst/>
            </a:prstGeom>
            <a:solidFill>
              <a:srgbClr val="CAF0F8"/>
            </a:solidFill>
            <a:ln>
              <a:solidFill>
                <a:srgbClr val="CAF0F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0" name="Triângulo isósceles 49">
              <a:extLst>
                <a:ext uri="{FF2B5EF4-FFF2-40B4-BE49-F238E27FC236}">
                  <a16:creationId xmlns:a16="http://schemas.microsoft.com/office/drawing/2014/main" id="{B389DDD9-123D-3D51-6AD9-C99BC6EF984A}"/>
                </a:ext>
              </a:extLst>
            </p:cNvPr>
            <p:cNvSpPr/>
            <p:nvPr/>
          </p:nvSpPr>
          <p:spPr>
            <a:xfrm rot="5400000">
              <a:off x="8034991" y="1201476"/>
              <a:ext cx="457200" cy="255182"/>
            </a:xfrm>
            <a:prstGeom prst="triangle">
              <a:avLst/>
            </a:prstGeom>
            <a:solidFill>
              <a:srgbClr val="CAF0F8"/>
            </a:solidFill>
            <a:ln>
              <a:solidFill>
                <a:srgbClr val="CAF0F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6" name="CaixaDeTexto 55">
              <a:extLst>
                <a:ext uri="{FF2B5EF4-FFF2-40B4-BE49-F238E27FC236}">
                  <a16:creationId xmlns:a16="http://schemas.microsoft.com/office/drawing/2014/main" id="{7C786D24-1AA6-C952-59EA-4A81B9BCF6F8}"/>
                </a:ext>
              </a:extLst>
            </p:cNvPr>
            <p:cNvSpPr txBox="1"/>
            <p:nvPr/>
          </p:nvSpPr>
          <p:spPr>
            <a:xfrm>
              <a:off x="6494316" y="667347"/>
              <a:ext cx="1640595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8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ontserrat" pitchFamily="2" charset="0"/>
                </a:rPr>
                <a:t>04</a:t>
              </a:r>
            </a:p>
          </p:txBody>
        </p:sp>
        <p:sp>
          <p:nvSpPr>
            <p:cNvPr id="63" name="CaixaDeTexto 62">
              <a:extLst>
                <a:ext uri="{FF2B5EF4-FFF2-40B4-BE49-F238E27FC236}">
                  <a16:creationId xmlns:a16="http://schemas.microsoft.com/office/drawing/2014/main" id="{511CDC6E-CDE8-4C7F-5230-26B7138268F4}"/>
                </a:ext>
              </a:extLst>
            </p:cNvPr>
            <p:cNvSpPr txBox="1"/>
            <p:nvPr/>
          </p:nvSpPr>
          <p:spPr>
            <a:xfrm>
              <a:off x="6239538" y="2264733"/>
              <a:ext cx="1640594" cy="2708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b="1" i="0" dirty="0">
                  <a:solidFill>
                    <a:schemeClr val="bg1">
                      <a:lumMod val="65000"/>
                    </a:schemeClr>
                  </a:solidFill>
                  <a:effectLst/>
                  <a:latin typeface="-apple-system"/>
                </a:rPr>
                <a:t>CRIAR PERFIL DO VOLUNTÁRIO	</a:t>
              </a:r>
              <a:endParaRPr lang="pt-BR" dirty="0">
                <a:solidFill>
                  <a:schemeClr val="bg1">
                    <a:lumMod val="65000"/>
                  </a:schemeClr>
                </a:solidFill>
                <a:latin typeface="-apple-system"/>
              </a:endParaRPr>
            </a:p>
            <a:p>
              <a:pPr algn="just"/>
              <a:r>
                <a:rPr lang="pt-BR" sz="1400" b="0" i="0" dirty="0">
                  <a:solidFill>
                    <a:schemeClr val="bg1">
                      <a:lumMod val="65000"/>
                    </a:schemeClr>
                  </a:solidFill>
                  <a:effectLst/>
                  <a:latin typeface="-apple-system"/>
                </a:rPr>
                <a:t>A aplicação deve permitir que os voluntários criem, visualizem, editem e excluem informações do perfil.</a:t>
              </a:r>
              <a:endParaRPr lang="pt-BR" sz="14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grpSp>
        <p:nvGrpSpPr>
          <p:cNvPr id="75" name="Agrupar 74">
            <a:extLst>
              <a:ext uri="{FF2B5EF4-FFF2-40B4-BE49-F238E27FC236}">
                <a16:creationId xmlns:a16="http://schemas.microsoft.com/office/drawing/2014/main" id="{568E64EB-EAB6-AE0A-D4F3-336008BA3ECC}"/>
              </a:ext>
            </a:extLst>
          </p:cNvPr>
          <p:cNvGrpSpPr/>
          <p:nvPr/>
        </p:nvGrpSpPr>
        <p:grpSpPr>
          <a:xfrm>
            <a:off x="693609" y="-107"/>
            <a:ext cx="2283182" cy="6858005"/>
            <a:chOff x="4068000" y="-10"/>
            <a:chExt cx="2283182" cy="6858005"/>
          </a:xfrm>
        </p:grpSpPr>
        <p:sp>
          <p:nvSpPr>
            <p:cNvPr id="43" name="Retângulo 42">
              <a:extLst>
                <a:ext uri="{FF2B5EF4-FFF2-40B4-BE49-F238E27FC236}">
                  <a16:creationId xmlns:a16="http://schemas.microsoft.com/office/drawing/2014/main" id="{006D09BF-9720-F728-AD21-01D3703782CF}"/>
                </a:ext>
              </a:extLst>
            </p:cNvPr>
            <p:cNvSpPr/>
            <p:nvPr/>
          </p:nvSpPr>
          <p:spPr>
            <a:xfrm>
              <a:off x="4068000" y="-10"/>
              <a:ext cx="2034000" cy="6858005"/>
            </a:xfrm>
            <a:prstGeom prst="rect">
              <a:avLst/>
            </a:prstGeom>
            <a:solidFill>
              <a:srgbClr val="90E0EF"/>
            </a:solidFill>
            <a:ln>
              <a:solidFill>
                <a:srgbClr val="90E0E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9" name="Triângulo isósceles 48">
              <a:extLst>
                <a:ext uri="{FF2B5EF4-FFF2-40B4-BE49-F238E27FC236}">
                  <a16:creationId xmlns:a16="http://schemas.microsoft.com/office/drawing/2014/main" id="{1EFEC508-8300-FD51-1D8B-20910013DCDA}"/>
                </a:ext>
              </a:extLst>
            </p:cNvPr>
            <p:cNvSpPr/>
            <p:nvPr/>
          </p:nvSpPr>
          <p:spPr>
            <a:xfrm rot="5400000">
              <a:off x="5994991" y="1201476"/>
              <a:ext cx="457200" cy="255182"/>
            </a:xfrm>
            <a:prstGeom prst="triangle">
              <a:avLst/>
            </a:prstGeom>
            <a:solidFill>
              <a:srgbClr val="90E0EF"/>
            </a:solidFill>
            <a:ln>
              <a:solidFill>
                <a:srgbClr val="90E0E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5" name="CaixaDeTexto 54">
              <a:extLst>
                <a:ext uri="{FF2B5EF4-FFF2-40B4-BE49-F238E27FC236}">
                  <a16:creationId xmlns:a16="http://schemas.microsoft.com/office/drawing/2014/main" id="{D7D28A5C-3B61-9149-B33D-6DAFF9A7C920}"/>
                </a:ext>
              </a:extLst>
            </p:cNvPr>
            <p:cNvSpPr txBox="1"/>
            <p:nvPr/>
          </p:nvSpPr>
          <p:spPr>
            <a:xfrm>
              <a:off x="4299182" y="695479"/>
              <a:ext cx="1640595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8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ontserrat" pitchFamily="2" charset="0"/>
                </a:rPr>
                <a:t>03</a:t>
              </a:r>
            </a:p>
          </p:txBody>
        </p:sp>
        <p:sp>
          <p:nvSpPr>
            <p:cNvPr id="62" name="CaixaDeTexto 61">
              <a:extLst>
                <a:ext uri="{FF2B5EF4-FFF2-40B4-BE49-F238E27FC236}">
                  <a16:creationId xmlns:a16="http://schemas.microsoft.com/office/drawing/2014/main" id="{DADFB398-343D-0011-4E78-BEDE98E64A36}"/>
                </a:ext>
              </a:extLst>
            </p:cNvPr>
            <p:cNvSpPr txBox="1"/>
            <p:nvPr/>
          </p:nvSpPr>
          <p:spPr>
            <a:xfrm>
              <a:off x="4232804" y="2264734"/>
              <a:ext cx="1640594" cy="26468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b="1" i="0" dirty="0">
                  <a:solidFill>
                    <a:schemeClr val="bg1">
                      <a:lumMod val="95000"/>
                    </a:schemeClr>
                  </a:solidFill>
                  <a:effectLst/>
                  <a:latin typeface="-apple-system"/>
                </a:rPr>
                <a:t>CRIAR PERFIL DAS ONGS</a:t>
              </a:r>
            </a:p>
            <a:p>
              <a:endParaRPr lang="pt-BR" dirty="0">
                <a:solidFill>
                  <a:schemeClr val="bg1">
                    <a:lumMod val="95000"/>
                  </a:schemeClr>
                </a:solidFill>
                <a:latin typeface="-apple-system"/>
              </a:endParaRPr>
            </a:p>
            <a:p>
              <a:pPr algn="just"/>
              <a:endParaRPr lang="pt-BR" sz="1400" b="0" i="0" dirty="0">
                <a:solidFill>
                  <a:srgbClr val="F0F6FC"/>
                </a:solidFill>
                <a:effectLst/>
                <a:latin typeface="-apple-system"/>
              </a:endParaRPr>
            </a:p>
            <a:p>
              <a:pPr algn="just"/>
              <a:r>
                <a:rPr lang="pt-BR" sz="1400" b="0" i="0" dirty="0">
                  <a:solidFill>
                    <a:srgbClr val="F0F6FC"/>
                  </a:solidFill>
                  <a:effectLst/>
                  <a:latin typeface="-apple-system"/>
                </a:rPr>
                <a:t>A aplicação deve permitir que as ONGs criem, visualizem, editem e excluem informações do perfil.</a:t>
              </a:r>
              <a:endParaRPr lang="pt-BR" sz="14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74" name="Agrupar 73">
            <a:extLst>
              <a:ext uri="{FF2B5EF4-FFF2-40B4-BE49-F238E27FC236}">
                <a16:creationId xmlns:a16="http://schemas.microsoft.com/office/drawing/2014/main" id="{26DD4DA1-881D-69A8-1F9A-F16168076A02}"/>
              </a:ext>
            </a:extLst>
          </p:cNvPr>
          <p:cNvGrpSpPr/>
          <p:nvPr/>
        </p:nvGrpSpPr>
        <p:grpSpPr>
          <a:xfrm>
            <a:off x="362082" y="0"/>
            <a:ext cx="2283182" cy="6858005"/>
            <a:chOff x="2040000" y="0"/>
            <a:chExt cx="2283182" cy="6858005"/>
          </a:xfrm>
        </p:grpSpPr>
        <p:sp>
          <p:nvSpPr>
            <p:cNvPr id="48" name="Triângulo isósceles 47">
              <a:extLst>
                <a:ext uri="{FF2B5EF4-FFF2-40B4-BE49-F238E27FC236}">
                  <a16:creationId xmlns:a16="http://schemas.microsoft.com/office/drawing/2014/main" id="{30E8CD32-5245-D877-C97A-3DD8B070666D}"/>
                </a:ext>
              </a:extLst>
            </p:cNvPr>
            <p:cNvSpPr/>
            <p:nvPr/>
          </p:nvSpPr>
          <p:spPr>
            <a:xfrm rot="5400000">
              <a:off x="3966991" y="1201476"/>
              <a:ext cx="457200" cy="255182"/>
            </a:xfrm>
            <a:prstGeom prst="triangle">
              <a:avLst/>
            </a:prstGeom>
            <a:solidFill>
              <a:srgbClr val="00B4D8"/>
            </a:solidFill>
            <a:ln>
              <a:solidFill>
                <a:srgbClr val="00B4D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grpSp>
          <p:nvGrpSpPr>
            <p:cNvPr id="66" name="Agrupar 65">
              <a:extLst>
                <a:ext uri="{FF2B5EF4-FFF2-40B4-BE49-F238E27FC236}">
                  <a16:creationId xmlns:a16="http://schemas.microsoft.com/office/drawing/2014/main" id="{ACFB4775-0B1C-8D0F-33F4-B690182814D1}"/>
                </a:ext>
              </a:extLst>
            </p:cNvPr>
            <p:cNvGrpSpPr/>
            <p:nvPr/>
          </p:nvGrpSpPr>
          <p:grpSpPr>
            <a:xfrm>
              <a:off x="2040000" y="0"/>
              <a:ext cx="2034000" cy="6858005"/>
              <a:chOff x="2062415" y="-8"/>
              <a:chExt cx="2034000" cy="6858005"/>
            </a:xfrm>
          </p:grpSpPr>
          <p:sp>
            <p:nvSpPr>
              <p:cNvPr id="42" name="Retângulo 41">
                <a:extLst>
                  <a:ext uri="{FF2B5EF4-FFF2-40B4-BE49-F238E27FC236}">
                    <a16:creationId xmlns:a16="http://schemas.microsoft.com/office/drawing/2014/main" id="{C5ED0CC5-D197-2D44-025B-95C588B981E0}"/>
                  </a:ext>
                </a:extLst>
              </p:cNvPr>
              <p:cNvSpPr/>
              <p:nvPr/>
            </p:nvSpPr>
            <p:spPr>
              <a:xfrm>
                <a:off x="2062415" y="-8"/>
                <a:ext cx="2034000" cy="6858005"/>
              </a:xfrm>
              <a:prstGeom prst="rect">
                <a:avLst/>
              </a:prstGeom>
              <a:solidFill>
                <a:srgbClr val="00B4D8"/>
              </a:solidFill>
              <a:ln>
                <a:solidFill>
                  <a:srgbClr val="00B4D8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54" name="CaixaDeTexto 53">
                <a:extLst>
                  <a:ext uri="{FF2B5EF4-FFF2-40B4-BE49-F238E27FC236}">
                    <a16:creationId xmlns:a16="http://schemas.microsoft.com/office/drawing/2014/main" id="{5F96CBF3-6DDD-92D6-67F0-04B2ED333895}"/>
                  </a:ext>
                </a:extLst>
              </p:cNvPr>
              <p:cNvSpPr txBox="1"/>
              <p:nvPr/>
            </p:nvSpPr>
            <p:spPr>
              <a:xfrm>
                <a:off x="2277182" y="722063"/>
                <a:ext cx="1640595" cy="1323439"/>
              </a:xfrm>
              <a:prstGeom prst="rect">
                <a:avLst/>
              </a:prstGeom>
              <a:noFill/>
              <a:ln>
                <a:solidFill>
                  <a:srgbClr val="00B4D8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pt-BR" sz="8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Montserrat" pitchFamily="2" charset="0"/>
                  </a:rPr>
                  <a:t>02</a:t>
                </a:r>
              </a:p>
            </p:txBody>
          </p:sp>
          <p:sp>
            <p:nvSpPr>
              <p:cNvPr id="61" name="CaixaDeTexto 60">
                <a:extLst>
                  <a:ext uri="{FF2B5EF4-FFF2-40B4-BE49-F238E27FC236}">
                    <a16:creationId xmlns:a16="http://schemas.microsoft.com/office/drawing/2014/main" id="{DF99A9E1-5583-522F-890D-ECDDD4DE2EC8}"/>
                  </a:ext>
                </a:extLst>
              </p:cNvPr>
              <p:cNvSpPr txBox="1"/>
              <p:nvPr/>
            </p:nvSpPr>
            <p:spPr>
              <a:xfrm>
                <a:off x="2178224" y="2264735"/>
                <a:ext cx="1640594" cy="3139321"/>
              </a:xfrm>
              <a:prstGeom prst="rect">
                <a:avLst/>
              </a:prstGeom>
              <a:noFill/>
              <a:ln>
                <a:solidFill>
                  <a:srgbClr val="00B4D8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pt-BR" b="1" dirty="0">
                    <a:solidFill>
                      <a:srgbClr val="F0F6FC"/>
                    </a:solidFill>
                    <a:latin typeface="-apple-system"/>
                  </a:rPr>
                  <a:t>CRIAR ACESSO DO VOLUNTÁRIO</a:t>
                </a:r>
              </a:p>
              <a:p>
                <a:endParaRPr lang="pt-BR" dirty="0">
                  <a:solidFill>
                    <a:srgbClr val="F0F6FC"/>
                  </a:solidFill>
                  <a:latin typeface="-apple-system"/>
                </a:endParaRPr>
              </a:p>
              <a:p>
                <a:pPr algn="just"/>
                <a:r>
                  <a:rPr lang="pt-BR" sz="1400" b="0" i="0" dirty="0">
                    <a:solidFill>
                      <a:srgbClr val="F0F6FC"/>
                    </a:solidFill>
                    <a:effectLst/>
                    <a:latin typeface="-apple-system"/>
                  </a:rPr>
                  <a:t>A aplicação deve permitir que os voluntários criem usuário e senha para acessar o sistema. Podendo editar ou excluir as informações de acesso.</a:t>
                </a:r>
                <a:endParaRPr lang="pt-BR" sz="1400" dirty="0"/>
              </a:p>
            </p:txBody>
          </p:sp>
        </p:grpSp>
      </p:grpSp>
      <p:grpSp>
        <p:nvGrpSpPr>
          <p:cNvPr id="68" name="Agrupar 67">
            <a:extLst>
              <a:ext uri="{FF2B5EF4-FFF2-40B4-BE49-F238E27FC236}">
                <a16:creationId xmlns:a16="http://schemas.microsoft.com/office/drawing/2014/main" id="{6364D122-1975-C8D7-C6A1-1635DDDC087E}"/>
              </a:ext>
            </a:extLst>
          </p:cNvPr>
          <p:cNvGrpSpPr/>
          <p:nvPr/>
        </p:nvGrpSpPr>
        <p:grpSpPr>
          <a:xfrm>
            <a:off x="4527" y="0"/>
            <a:ext cx="2281597" cy="6858005"/>
            <a:chOff x="-4415" y="0"/>
            <a:chExt cx="2277067" cy="6858005"/>
          </a:xfrm>
        </p:grpSpPr>
        <p:grpSp>
          <p:nvGrpSpPr>
            <p:cNvPr id="60" name="Agrupar 59">
              <a:extLst>
                <a:ext uri="{FF2B5EF4-FFF2-40B4-BE49-F238E27FC236}">
                  <a16:creationId xmlns:a16="http://schemas.microsoft.com/office/drawing/2014/main" id="{E4A60319-4943-65B7-EAA3-5E8FF7051759}"/>
                </a:ext>
              </a:extLst>
            </p:cNvPr>
            <p:cNvGrpSpPr/>
            <p:nvPr/>
          </p:nvGrpSpPr>
          <p:grpSpPr>
            <a:xfrm>
              <a:off x="-4415" y="0"/>
              <a:ext cx="2034000" cy="6858005"/>
              <a:chOff x="0" y="-7"/>
              <a:chExt cx="2034000" cy="6858005"/>
            </a:xfrm>
          </p:grpSpPr>
          <p:sp>
            <p:nvSpPr>
              <p:cNvPr id="36" name="Retângulo 35">
                <a:extLst>
                  <a:ext uri="{FF2B5EF4-FFF2-40B4-BE49-F238E27FC236}">
                    <a16:creationId xmlns:a16="http://schemas.microsoft.com/office/drawing/2014/main" id="{0C72D0D4-931B-CC60-21D6-85146A324211}"/>
                  </a:ext>
                </a:extLst>
              </p:cNvPr>
              <p:cNvSpPr/>
              <p:nvPr/>
            </p:nvSpPr>
            <p:spPr>
              <a:xfrm>
                <a:off x="0" y="-7"/>
                <a:ext cx="2034000" cy="6858005"/>
              </a:xfrm>
              <a:prstGeom prst="rect">
                <a:avLst/>
              </a:prstGeom>
              <a:solidFill>
                <a:srgbClr val="0077B6"/>
              </a:solidFill>
              <a:ln>
                <a:solidFill>
                  <a:srgbClr val="0077B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53" name="CaixaDeTexto 52">
                <a:extLst>
                  <a:ext uri="{FF2B5EF4-FFF2-40B4-BE49-F238E27FC236}">
                    <a16:creationId xmlns:a16="http://schemas.microsoft.com/office/drawing/2014/main" id="{F2798FBA-352F-838D-864D-A1C03973A4AA}"/>
                  </a:ext>
                </a:extLst>
              </p:cNvPr>
              <p:cNvSpPr txBox="1"/>
              <p:nvPr/>
            </p:nvSpPr>
            <p:spPr>
              <a:xfrm>
                <a:off x="344581" y="722063"/>
                <a:ext cx="1640595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8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Montserrat" pitchFamily="2" charset="0"/>
                  </a:rPr>
                  <a:t>01</a:t>
                </a:r>
              </a:p>
            </p:txBody>
          </p:sp>
          <p:sp>
            <p:nvSpPr>
              <p:cNvPr id="59" name="CaixaDeTexto 58">
                <a:extLst>
                  <a:ext uri="{FF2B5EF4-FFF2-40B4-BE49-F238E27FC236}">
                    <a16:creationId xmlns:a16="http://schemas.microsoft.com/office/drawing/2014/main" id="{073BA9C5-63D7-1281-5D97-6DBECDD270CF}"/>
                  </a:ext>
                </a:extLst>
              </p:cNvPr>
              <p:cNvSpPr txBox="1"/>
              <p:nvPr/>
            </p:nvSpPr>
            <p:spPr>
              <a:xfrm>
                <a:off x="133591" y="2264735"/>
                <a:ext cx="1640594" cy="31393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b="1" i="0" dirty="0">
                    <a:solidFill>
                      <a:srgbClr val="F0F6FC"/>
                    </a:solidFill>
                    <a:effectLst/>
                    <a:latin typeface="-apple-system"/>
                  </a:rPr>
                  <a:t>CRIAR O ACESSO DAS ONGs</a:t>
                </a:r>
              </a:p>
              <a:p>
                <a:pPr algn="just"/>
                <a:endParaRPr lang="pt-BR" dirty="0">
                  <a:solidFill>
                    <a:srgbClr val="F0F6FC"/>
                  </a:solidFill>
                  <a:latin typeface="-apple-system"/>
                </a:endParaRPr>
              </a:p>
              <a:p>
                <a:pPr algn="just"/>
                <a:r>
                  <a:rPr lang="pt-BR" sz="1400" b="0" i="0" dirty="0">
                    <a:solidFill>
                      <a:srgbClr val="F0F6FC"/>
                    </a:solidFill>
                    <a:effectLst/>
                    <a:latin typeface="-apple-system"/>
                  </a:rPr>
                  <a:t>A aplicação deve permitir que as ONGs criem usuário e senha para acessar o sistema. Podendo editar ou excluir as informações de acesso.</a:t>
                </a:r>
                <a:endParaRPr lang="pt-BR" sz="1400" dirty="0"/>
              </a:p>
            </p:txBody>
          </p:sp>
        </p:grpSp>
        <p:sp>
          <p:nvSpPr>
            <p:cNvPr id="67" name="Triângulo isósceles 66">
              <a:extLst>
                <a:ext uri="{FF2B5EF4-FFF2-40B4-BE49-F238E27FC236}">
                  <a16:creationId xmlns:a16="http://schemas.microsoft.com/office/drawing/2014/main" id="{BE16F399-E36C-81BC-BBD9-3221034C06CC}"/>
                </a:ext>
              </a:extLst>
            </p:cNvPr>
            <p:cNvSpPr/>
            <p:nvPr/>
          </p:nvSpPr>
          <p:spPr>
            <a:xfrm rot="5400000">
              <a:off x="1916461" y="1201473"/>
              <a:ext cx="457200" cy="255182"/>
            </a:xfrm>
            <a:prstGeom prst="triangle">
              <a:avLst/>
            </a:prstGeom>
            <a:solidFill>
              <a:srgbClr val="0077B6"/>
            </a:solidFill>
            <a:ln>
              <a:solidFill>
                <a:srgbClr val="0077B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sp>
        <p:nvSpPr>
          <p:cNvPr id="88" name="CaixaDeTexto 87">
            <a:extLst>
              <a:ext uri="{FF2B5EF4-FFF2-40B4-BE49-F238E27FC236}">
                <a16:creationId xmlns:a16="http://schemas.microsoft.com/office/drawing/2014/main" id="{AB1CF090-F302-A524-8AD4-8889DD6685FD}"/>
              </a:ext>
            </a:extLst>
          </p:cNvPr>
          <p:cNvSpPr txBox="1"/>
          <p:nvPr/>
        </p:nvSpPr>
        <p:spPr>
          <a:xfrm>
            <a:off x="4734971" y="1823790"/>
            <a:ext cx="626826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200" dirty="0">
                <a:solidFill>
                  <a:srgbClr val="002060"/>
                </a:solidFill>
                <a:latin typeface="Montserrat" pitchFamily="2" charset="0"/>
              </a:rPr>
              <a:t>REQUISITOS FUNCIONAIS</a:t>
            </a:r>
          </a:p>
        </p:txBody>
      </p:sp>
      <p:pic>
        <p:nvPicPr>
          <p:cNvPr id="92" name="Imagem 91" descr="Ícone&#10;&#10;Descrição gerada automaticamente">
            <a:extLst>
              <a:ext uri="{FF2B5EF4-FFF2-40B4-BE49-F238E27FC236}">
                <a16:creationId xmlns:a16="http://schemas.microsoft.com/office/drawing/2014/main" id="{BD6D4981-5A7D-603F-2550-4DCDDBA9F9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7702" y="4630768"/>
            <a:ext cx="1242805" cy="124280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08177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3A6EA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EA72F5B-6772-2579-B471-E09CDADB81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22399CE-47BB-70E3-5189-DE7F9EB84254}"/>
              </a:ext>
            </a:extLst>
          </p:cNvPr>
          <p:cNvSpPr/>
          <p:nvPr/>
        </p:nvSpPr>
        <p:spPr>
          <a:xfrm>
            <a:off x="0" y="-6"/>
            <a:ext cx="12192000" cy="6858005"/>
          </a:xfrm>
          <a:prstGeom prst="rect">
            <a:avLst/>
          </a:prstGeom>
          <a:solidFill>
            <a:srgbClr val="BFDBF7"/>
          </a:solidFill>
          <a:ln>
            <a:solidFill>
              <a:srgbClr val="BFDBF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78" name="Agrupar 77">
            <a:extLst>
              <a:ext uri="{FF2B5EF4-FFF2-40B4-BE49-F238E27FC236}">
                <a16:creationId xmlns:a16="http://schemas.microsoft.com/office/drawing/2014/main" id="{FE86C0FB-83F3-FDD7-A59F-57CC6A46F49E}"/>
              </a:ext>
            </a:extLst>
          </p:cNvPr>
          <p:cNvGrpSpPr/>
          <p:nvPr/>
        </p:nvGrpSpPr>
        <p:grpSpPr>
          <a:xfrm>
            <a:off x="10162966" y="0"/>
            <a:ext cx="2034000" cy="6858005"/>
            <a:chOff x="10170000" y="-38"/>
            <a:chExt cx="2034000" cy="6858005"/>
          </a:xfrm>
        </p:grpSpPr>
        <p:sp>
          <p:nvSpPr>
            <p:cNvPr id="46" name="Retângulo 45">
              <a:extLst>
                <a:ext uri="{FF2B5EF4-FFF2-40B4-BE49-F238E27FC236}">
                  <a16:creationId xmlns:a16="http://schemas.microsoft.com/office/drawing/2014/main" id="{1EACB2DC-B988-926E-7A8F-EEE75597F3A2}"/>
                </a:ext>
              </a:extLst>
            </p:cNvPr>
            <p:cNvSpPr/>
            <p:nvPr/>
          </p:nvSpPr>
          <p:spPr>
            <a:xfrm>
              <a:off x="10170000" y="-38"/>
              <a:ext cx="2034000" cy="6858005"/>
            </a:xfrm>
            <a:prstGeom prst="rect">
              <a:avLst/>
            </a:prstGeom>
            <a:solidFill>
              <a:srgbClr val="F8F9FA"/>
            </a:solidFill>
            <a:ln>
              <a:solidFill>
                <a:srgbClr val="F8F9F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8" name="CaixaDeTexto 57">
              <a:extLst>
                <a:ext uri="{FF2B5EF4-FFF2-40B4-BE49-F238E27FC236}">
                  <a16:creationId xmlns:a16="http://schemas.microsoft.com/office/drawing/2014/main" id="{6921274F-4058-515E-2331-255A7027372C}"/>
                </a:ext>
              </a:extLst>
            </p:cNvPr>
            <p:cNvSpPr txBox="1"/>
            <p:nvPr/>
          </p:nvSpPr>
          <p:spPr>
            <a:xfrm>
              <a:off x="10534410" y="667345"/>
              <a:ext cx="1640595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8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ontserrat" pitchFamily="2" charset="0"/>
                </a:rPr>
                <a:t>06</a:t>
              </a:r>
            </a:p>
          </p:txBody>
        </p:sp>
        <p:sp>
          <p:nvSpPr>
            <p:cNvPr id="65" name="CaixaDeTexto 64">
              <a:extLst>
                <a:ext uri="{FF2B5EF4-FFF2-40B4-BE49-F238E27FC236}">
                  <a16:creationId xmlns:a16="http://schemas.microsoft.com/office/drawing/2014/main" id="{0053D6B4-AF04-709F-06C6-E409DAD3AA42}"/>
                </a:ext>
              </a:extLst>
            </p:cNvPr>
            <p:cNvSpPr txBox="1"/>
            <p:nvPr/>
          </p:nvSpPr>
          <p:spPr>
            <a:xfrm>
              <a:off x="10360703" y="2264733"/>
              <a:ext cx="1640594" cy="30777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b="1" i="0" dirty="0">
                  <a:solidFill>
                    <a:schemeClr val="bg1">
                      <a:lumMod val="50000"/>
                    </a:schemeClr>
                  </a:solidFill>
                  <a:effectLst/>
                  <a:latin typeface="-apple-system"/>
                </a:rPr>
                <a:t>ENVIAR FEEDBACK</a:t>
              </a:r>
            </a:p>
            <a:p>
              <a:endParaRPr lang="pt-BR" dirty="0">
                <a:solidFill>
                  <a:schemeClr val="bg1">
                    <a:lumMod val="50000"/>
                  </a:schemeClr>
                </a:solidFill>
                <a:latin typeface="-apple-system"/>
              </a:endParaRPr>
            </a:p>
            <a:p>
              <a:pPr algn="just"/>
              <a:endParaRPr lang="pt-BR" sz="1400" b="0" i="0" dirty="0">
                <a:solidFill>
                  <a:schemeClr val="bg1">
                    <a:lumMod val="50000"/>
                  </a:schemeClr>
                </a:solidFill>
                <a:effectLst/>
                <a:latin typeface="-apple-system"/>
              </a:endParaRPr>
            </a:p>
            <a:p>
              <a:pPr algn="just"/>
              <a:r>
                <a:rPr lang="pt-BR" sz="1400" b="0" i="0" dirty="0">
                  <a:solidFill>
                    <a:schemeClr val="bg1">
                      <a:lumMod val="50000"/>
                    </a:schemeClr>
                  </a:solidFill>
                  <a:effectLst/>
                  <a:latin typeface="-apple-system"/>
                </a:rPr>
                <a:t>A aplicação deve permitir que as ONGs criem solicitações de feedback aos voluntários e visualizem os depoimentos em seus perfis.</a:t>
              </a:r>
              <a:endParaRPr lang="pt-BR" sz="14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77" name="Agrupar 76">
            <a:extLst>
              <a:ext uri="{FF2B5EF4-FFF2-40B4-BE49-F238E27FC236}">
                <a16:creationId xmlns:a16="http://schemas.microsoft.com/office/drawing/2014/main" id="{DFA05DD4-5D3C-4D2D-FC24-E4C7C2C227E7}"/>
              </a:ext>
            </a:extLst>
          </p:cNvPr>
          <p:cNvGrpSpPr/>
          <p:nvPr/>
        </p:nvGrpSpPr>
        <p:grpSpPr>
          <a:xfrm>
            <a:off x="8108067" y="-30"/>
            <a:ext cx="2289182" cy="6858005"/>
            <a:chOff x="8136000" y="-22"/>
            <a:chExt cx="2289182" cy="6858005"/>
          </a:xfrm>
        </p:grpSpPr>
        <p:sp>
          <p:nvSpPr>
            <p:cNvPr id="45" name="Retângulo 44">
              <a:extLst>
                <a:ext uri="{FF2B5EF4-FFF2-40B4-BE49-F238E27FC236}">
                  <a16:creationId xmlns:a16="http://schemas.microsoft.com/office/drawing/2014/main" id="{7945651C-237F-1B5F-0F43-F4F58F67EBAE}"/>
                </a:ext>
              </a:extLst>
            </p:cNvPr>
            <p:cNvSpPr/>
            <p:nvPr/>
          </p:nvSpPr>
          <p:spPr>
            <a:xfrm>
              <a:off x="8136000" y="-22"/>
              <a:ext cx="2034000" cy="6858005"/>
            </a:xfrm>
            <a:prstGeom prst="rect">
              <a:avLst/>
            </a:prstGeom>
            <a:solidFill>
              <a:srgbClr val="E9ECEF"/>
            </a:solidFill>
            <a:ln>
              <a:solidFill>
                <a:srgbClr val="E9ECE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1" name="Triângulo isósceles 50">
              <a:extLst>
                <a:ext uri="{FF2B5EF4-FFF2-40B4-BE49-F238E27FC236}">
                  <a16:creationId xmlns:a16="http://schemas.microsoft.com/office/drawing/2014/main" id="{1CFE4178-6F18-4F8E-48A4-21B9639A1C57}"/>
                </a:ext>
              </a:extLst>
            </p:cNvPr>
            <p:cNvSpPr/>
            <p:nvPr/>
          </p:nvSpPr>
          <p:spPr>
            <a:xfrm rot="5400000">
              <a:off x="10068991" y="1201476"/>
              <a:ext cx="457200" cy="255182"/>
            </a:xfrm>
            <a:prstGeom prst="triangle">
              <a:avLst/>
            </a:prstGeom>
            <a:solidFill>
              <a:srgbClr val="E9ECEF"/>
            </a:solidFill>
            <a:ln>
              <a:solidFill>
                <a:srgbClr val="E9ECE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7" name="CaixaDeTexto 56">
              <a:extLst>
                <a:ext uri="{FF2B5EF4-FFF2-40B4-BE49-F238E27FC236}">
                  <a16:creationId xmlns:a16="http://schemas.microsoft.com/office/drawing/2014/main" id="{9C56C007-2268-DB69-DC15-067DFBEB3567}"/>
                </a:ext>
              </a:extLst>
            </p:cNvPr>
            <p:cNvSpPr txBox="1"/>
            <p:nvPr/>
          </p:nvSpPr>
          <p:spPr>
            <a:xfrm>
              <a:off x="8535405" y="667346"/>
              <a:ext cx="1640595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8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ontserrat" pitchFamily="2" charset="0"/>
                </a:rPr>
                <a:t>05</a:t>
              </a:r>
            </a:p>
          </p:txBody>
        </p:sp>
        <p:sp>
          <p:nvSpPr>
            <p:cNvPr id="64" name="CaixaDeTexto 63">
              <a:extLst>
                <a:ext uri="{FF2B5EF4-FFF2-40B4-BE49-F238E27FC236}">
                  <a16:creationId xmlns:a16="http://schemas.microsoft.com/office/drawing/2014/main" id="{41AD35EC-4AED-AEF5-A021-18F809F453AD}"/>
                </a:ext>
              </a:extLst>
            </p:cNvPr>
            <p:cNvSpPr txBox="1"/>
            <p:nvPr/>
          </p:nvSpPr>
          <p:spPr>
            <a:xfrm>
              <a:off x="8326703" y="2264733"/>
              <a:ext cx="1640594" cy="26468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b="1" i="0" dirty="0">
                  <a:solidFill>
                    <a:schemeClr val="bg1">
                      <a:lumMod val="65000"/>
                    </a:schemeClr>
                  </a:solidFill>
                  <a:effectLst/>
                  <a:latin typeface="-apple-system"/>
                </a:rPr>
                <a:t>GERENCIAR AS DEMANDAS</a:t>
              </a:r>
            </a:p>
            <a:p>
              <a:pPr algn="just"/>
              <a:endParaRPr lang="pt-BR" dirty="0">
                <a:solidFill>
                  <a:schemeClr val="bg1">
                    <a:lumMod val="65000"/>
                  </a:schemeClr>
                </a:solidFill>
                <a:latin typeface="-apple-system"/>
              </a:endParaRPr>
            </a:p>
            <a:p>
              <a:pPr algn="just"/>
              <a:endParaRPr lang="pt-BR" sz="1400" b="0" i="0" dirty="0">
                <a:solidFill>
                  <a:schemeClr val="bg1">
                    <a:lumMod val="65000"/>
                  </a:schemeClr>
                </a:solidFill>
                <a:effectLst/>
                <a:latin typeface="-apple-system"/>
              </a:endParaRPr>
            </a:p>
            <a:p>
              <a:pPr algn="just"/>
              <a:r>
                <a:rPr lang="pt-BR" sz="1400" b="0" i="0" dirty="0">
                  <a:solidFill>
                    <a:schemeClr val="bg1">
                      <a:lumMod val="65000"/>
                    </a:schemeClr>
                  </a:solidFill>
                  <a:effectLst/>
                  <a:latin typeface="-apple-system"/>
                </a:rPr>
                <a:t>A aplicação deve permitir que as ONGs criem, visualizem, editem ou excluem informações sobre as demandas.</a:t>
              </a:r>
              <a:endParaRPr lang="pt-BR" sz="14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grpSp>
        <p:nvGrpSpPr>
          <p:cNvPr id="76" name="Agrupar 75">
            <a:extLst>
              <a:ext uri="{FF2B5EF4-FFF2-40B4-BE49-F238E27FC236}">
                <a16:creationId xmlns:a16="http://schemas.microsoft.com/office/drawing/2014/main" id="{2525DAAE-FC53-FD81-105B-6C648EFAB299}"/>
              </a:ext>
            </a:extLst>
          </p:cNvPr>
          <p:cNvGrpSpPr/>
          <p:nvPr/>
        </p:nvGrpSpPr>
        <p:grpSpPr>
          <a:xfrm>
            <a:off x="6075156" y="-18"/>
            <a:ext cx="2289182" cy="6858005"/>
            <a:chOff x="6102000" y="-14"/>
            <a:chExt cx="2289182" cy="6858005"/>
          </a:xfrm>
        </p:grpSpPr>
        <p:sp>
          <p:nvSpPr>
            <p:cNvPr id="44" name="Retângulo 43">
              <a:extLst>
                <a:ext uri="{FF2B5EF4-FFF2-40B4-BE49-F238E27FC236}">
                  <a16:creationId xmlns:a16="http://schemas.microsoft.com/office/drawing/2014/main" id="{487DF0E7-A965-4895-7A81-56594922FAA6}"/>
                </a:ext>
              </a:extLst>
            </p:cNvPr>
            <p:cNvSpPr/>
            <p:nvPr/>
          </p:nvSpPr>
          <p:spPr>
            <a:xfrm>
              <a:off x="6102000" y="-14"/>
              <a:ext cx="2034000" cy="6858005"/>
            </a:xfrm>
            <a:prstGeom prst="rect">
              <a:avLst/>
            </a:prstGeom>
            <a:solidFill>
              <a:srgbClr val="CAF0F8"/>
            </a:solidFill>
            <a:ln>
              <a:solidFill>
                <a:srgbClr val="CAF0F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0" name="Triângulo isósceles 49">
              <a:extLst>
                <a:ext uri="{FF2B5EF4-FFF2-40B4-BE49-F238E27FC236}">
                  <a16:creationId xmlns:a16="http://schemas.microsoft.com/office/drawing/2014/main" id="{E760D5D4-36C2-268C-6585-CCF18B95A678}"/>
                </a:ext>
              </a:extLst>
            </p:cNvPr>
            <p:cNvSpPr/>
            <p:nvPr/>
          </p:nvSpPr>
          <p:spPr>
            <a:xfrm rot="5400000">
              <a:off x="8034991" y="1201476"/>
              <a:ext cx="457200" cy="255182"/>
            </a:xfrm>
            <a:prstGeom prst="triangle">
              <a:avLst/>
            </a:prstGeom>
            <a:solidFill>
              <a:srgbClr val="CAF0F8"/>
            </a:solidFill>
            <a:ln>
              <a:solidFill>
                <a:srgbClr val="CAF0F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6" name="CaixaDeTexto 55">
              <a:extLst>
                <a:ext uri="{FF2B5EF4-FFF2-40B4-BE49-F238E27FC236}">
                  <a16:creationId xmlns:a16="http://schemas.microsoft.com/office/drawing/2014/main" id="{ECE66C25-84D3-486D-3C40-E0798DE2EB46}"/>
                </a:ext>
              </a:extLst>
            </p:cNvPr>
            <p:cNvSpPr txBox="1"/>
            <p:nvPr/>
          </p:nvSpPr>
          <p:spPr>
            <a:xfrm>
              <a:off x="6494316" y="667347"/>
              <a:ext cx="1640595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8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ontserrat" pitchFamily="2" charset="0"/>
                </a:rPr>
                <a:t>04</a:t>
              </a:r>
            </a:p>
          </p:txBody>
        </p:sp>
        <p:sp>
          <p:nvSpPr>
            <p:cNvPr id="63" name="CaixaDeTexto 62">
              <a:extLst>
                <a:ext uri="{FF2B5EF4-FFF2-40B4-BE49-F238E27FC236}">
                  <a16:creationId xmlns:a16="http://schemas.microsoft.com/office/drawing/2014/main" id="{267F2C08-AC92-BF6A-BC7D-12D8E87BB1F1}"/>
                </a:ext>
              </a:extLst>
            </p:cNvPr>
            <p:cNvSpPr txBox="1"/>
            <p:nvPr/>
          </p:nvSpPr>
          <p:spPr>
            <a:xfrm>
              <a:off x="6292703" y="2264733"/>
              <a:ext cx="1640594" cy="2708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b="1" i="0" dirty="0">
                  <a:solidFill>
                    <a:schemeClr val="bg1">
                      <a:lumMod val="65000"/>
                    </a:schemeClr>
                  </a:solidFill>
                  <a:effectLst/>
                  <a:latin typeface="-apple-system"/>
                </a:rPr>
                <a:t>CRIAR PERFIL DO VOLUNTÁRIO	</a:t>
              </a:r>
              <a:endParaRPr lang="pt-BR" dirty="0">
                <a:solidFill>
                  <a:schemeClr val="bg1">
                    <a:lumMod val="65000"/>
                  </a:schemeClr>
                </a:solidFill>
                <a:latin typeface="-apple-system"/>
              </a:endParaRPr>
            </a:p>
            <a:p>
              <a:pPr algn="just"/>
              <a:r>
                <a:rPr lang="pt-BR" sz="1400" b="0" i="0" dirty="0">
                  <a:solidFill>
                    <a:schemeClr val="bg1">
                      <a:lumMod val="65000"/>
                    </a:schemeClr>
                  </a:solidFill>
                  <a:effectLst/>
                  <a:latin typeface="-apple-system"/>
                </a:rPr>
                <a:t>A aplicação deve permitir que os voluntários criem, visualizem, editem e excluem informações do perfil.</a:t>
              </a:r>
              <a:endParaRPr lang="pt-BR" sz="14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grpSp>
        <p:nvGrpSpPr>
          <p:cNvPr id="75" name="Agrupar 74">
            <a:extLst>
              <a:ext uri="{FF2B5EF4-FFF2-40B4-BE49-F238E27FC236}">
                <a16:creationId xmlns:a16="http://schemas.microsoft.com/office/drawing/2014/main" id="{EA4E6211-8721-A36F-9A9E-86483A94CDC7}"/>
              </a:ext>
            </a:extLst>
          </p:cNvPr>
          <p:cNvGrpSpPr/>
          <p:nvPr/>
        </p:nvGrpSpPr>
        <p:grpSpPr>
          <a:xfrm>
            <a:off x="4061733" y="-12"/>
            <a:ext cx="2283182" cy="6858005"/>
            <a:chOff x="4068000" y="-10"/>
            <a:chExt cx="2283182" cy="6858005"/>
          </a:xfrm>
        </p:grpSpPr>
        <p:sp>
          <p:nvSpPr>
            <p:cNvPr id="43" name="Retângulo 42">
              <a:extLst>
                <a:ext uri="{FF2B5EF4-FFF2-40B4-BE49-F238E27FC236}">
                  <a16:creationId xmlns:a16="http://schemas.microsoft.com/office/drawing/2014/main" id="{E34FC427-2738-DCEB-86BA-B8CAF0E90251}"/>
                </a:ext>
              </a:extLst>
            </p:cNvPr>
            <p:cNvSpPr/>
            <p:nvPr/>
          </p:nvSpPr>
          <p:spPr>
            <a:xfrm>
              <a:off x="4068000" y="-10"/>
              <a:ext cx="2034000" cy="6858005"/>
            </a:xfrm>
            <a:prstGeom prst="rect">
              <a:avLst/>
            </a:prstGeom>
            <a:solidFill>
              <a:srgbClr val="90E0EF"/>
            </a:solidFill>
            <a:ln>
              <a:solidFill>
                <a:srgbClr val="90E0E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9" name="Triângulo isósceles 48">
              <a:extLst>
                <a:ext uri="{FF2B5EF4-FFF2-40B4-BE49-F238E27FC236}">
                  <a16:creationId xmlns:a16="http://schemas.microsoft.com/office/drawing/2014/main" id="{EC8354A9-AB7A-DF05-705C-6AA66C79716E}"/>
                </a:ext>
              </a:extLst>
            </p:cNvPr>
            <p:cNvSpPr/>
            <p:nvPr/>
          </p:nvSpPr>
          <p:spPr>
            <a:xfrm rot="5400000">
              <a:off x="5994991" y="1201476"/>
              <a:ext cx="457200" cy="255182"/>
            </a:xfrm>
            <a:prstGeom prst="triangle">
              <a:avLst/>
            </a:prstGeom>
            <a:solidFill>
              <a:srgbClr val="90E0EF"/>
            </a:solidFill>
            <a:ln>
              <a:solidFill>
                <a:srgbClr val="90E0E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5" name="CaixaDeTexto 54">
              <a:extLst>
                <a:ext uri="{FF2B5EF4-FFF2-40B4-BE49-F238E27FC236}">
                  <a16:creationId xmlns:a16="http://schemas.microsoft.com/office/drawing/2014/main" id="{3A3DA506-A1D5-9DCF-E56D-B53D484BD690}"/>
                </a:ext>
              </a:extLst>
            </p:cNvPr>
            <p:cNvSpPr txBox="1"/>
            <p:nvPr/>
          </p:nvSpPr>
          <p:spPr>
            <a:xfrm>
              <a:off x="4299182" y="695479"/>
              <a:ext cx="1640595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8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ontserrat" pitchFamily="2" charset="0"/>
                </a:rPr>
                <a:t>03</a:t>
              </a:r>
            </a:p>
          </p:txBody>
        </p:sp>
        <p:sp>
          <p:nvSpPr>
            <p:cNvPr id="62" name="CaixaDeTexto 61">
              <a:extLst>
                <a:ext uri="{FF2B5EF4-FFF2-40B4-BE49-F238E27FC236}">
                  <a16:creationId xmlns:a16="http://schemas.microsoft.com/office/drawing/2014/main" id="{A48E7FBE-6B66-6CE8-714D-DD124C2C9F82}"/>
                </a:ext>
              </a:extLst>
            </p:cNvPr>
            <p:cNvSpPr txBox="1"/>
            <p:nvPr/>
          </p:nvSpPr>
          <p:spPr>
            <a:xfrm>
              <a:off x="4264703" y="2264734"/>
              <a:ext cx="1640594" cy="26468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b="1" i="0" dirty="0">
                  <a:solidFill>
                    <a:schemeClr val="bg1">
                      <a:lumMod val="95000"/>
                    </a:schemeClr>
                  </a:solidFill>
                  <a:effectLst/>
                  <a:latin typeface="-apple-system"/>
                </a:rPr>
                <a:t>CRIAR PERFIL DAS ONGS</a:t>
              </a:r>
            </a:p>
            <a:p>
              <a:endParaRPr lang="pt-BR" dirty="0">
                <a:solidFill>
                  <a:schemeClr val="bg1">
                    <a:lumMod val="95000"/>
                  </a:schemeClr>
                </a:solidFill>
                <a:latin typeface="-apple-system"/>
              </a:endParaRPr>
            </a:p>
            <a:p>
              <a:pPr algn="just"/>
              <a:endParaRPr lang="pt-BR" sz="1400" b="0" i="0" dirty="0">
                <a:solidFill>
                  <a:srgbClr val="F0F6FC"/>
                </a:solidFill>
                <a:effectLst/>
                <a:latin typeface="-apple-system"/>
              </a:endParaRPr>
            </a:p>
            <a:p>
              <a:pPr algn="just"/>
              <a:r>
                <a:rPr lang="pt-BR" sz="1400" b="0" i="0" dirty="0">
                  <a:solidFill>
                    <a:srgbClr val="F0F6FC"/>
                  </a:solidFill>
                  <a:effectLst/>
                  <a:latin typeface="-apple-system"/>
                </a:rPr>
                <a:t>A aplicação deve permitir que as ONGs criem, visualizem, editem e excluem informações do perfil.</a:t>
              </a:r>
              <a:endParaRPr lang="pt-BR" sz="14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74" name="Agrupar 73">
            <a:extLst>
              <a:ext uri="{FF2B5EF4-FFF2-40B4-BE49-F238E27FC236}">
                <a16:creationId xmlns:a16="http://schemas.microsoft.com/office/drawing/2014/main" id="{E77AC2A2-8E5C-97E4-D167-A39D8C08BC83}"/>
              </a:ext>
            </a:extLst>
          </p:cNvPr>
          <p:cNvGrpSpPr/>
          <p:nvPr/>
        </p:nvGrpSpPr>
        <p:grpSpPr>
          <a:xfrm>
            <a:off x="2021490" y="0"/>
            <a:ext cx="2283182" cy="6858005"/>
            <a:chOff x="2040000" y="0"/>
            <a:chExt cx="2283182" cy="6858005"/>
          </a:xfrm>
        </p:grpSpPr>
        <p:sp>
          <p:nvSpPr>
            <p:cNvPr id="48" name="Triângulo isósceles 47">
              <a:extLst>
                <a:ext uri="{FF2B5EF4-FFF2-40B4-BE49-F238E27FC236}">
                  <a16:creationId xmlns:a16="http://schemas.microsoft.com/office/drawing/2014/main" id="{99146867-78AC-EF4F-1D36-93AE99723689}"/>
                </a:ext>
              </a:extLst>
            </p:cNvPr>
            <p:cNvSpPr/>
            <p:nvPr/>
          </p:nvSpPr>
          <p:spPr>
            <a:xfrm rot="5400000">
              <a:off x="3966991" y="1201476"/>
              <a:ext cx="457200" cy="255182"/>
            </a:xfrm>
            <a:prstGeom prst="triangle">
              <a:avLst/>
            </a:prstGeom>
            <a:solidFill>
              <a:srgbClr val="00B4D8"/>
            </a:solidFill>
            <a:ln>
              <a:solidFill>
                <a:srgbClr val="00B4D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grpSp>
          <p:nvGrpSpPr>
            <p:cNvPr id="66" name="Agrupar 65">
              <a:extLst>
                <a:ext uri="{FF2B5EF4-FFF2-40B4-BE49-F238E27FC236}">
                  <a16:creationId xmlns:a16="http://schemas.microsoft.com/office/drawing/2014/main" id="{209730BA-04B7-F097-D27E-5F96B0EB4E47}"/>
                </a:ext>
              </a:extLst>
            </p:cNvPr>
            <p:cNvGrpSpPr/>
            <p:nvPr/>
          </p:nvGrpSpPr>
          <p:grpSpPr>
            <a:xfrm>
              <a:off x="2040000" y="0"/>
              <a:ext cx="2034000" cy="6858005"/>
              <a:chOff x="2062415" y="-8"/>
              <a:chExt cx="2034000" cy="6858005"/>
            </a:xfrm>
          </p:grpSpPr>
          <p:sp>
            <p:nvSpPr>
              <p:cNvPr id="42" name="Retângulo 41">
                <a:extLst>
                  <a:ext uri="{FF2B5EF4-FFF2-40B4-BE49-F238E27FC236}">
                    <a16:creationId xmlns:a16="http://schemas.microsoft.com/office/drawing/2014/main" id="{87C03DCA-A496-C2C6-59D2-99C9FAB3194F}"/>
                  </a:ext>
                </a:extLst>
              </p:cNvPr>
              <p:cNvSpPr/>
              <p:nvPr/>
            </p:nvSpPr>
            <p:spPr>
              <a:xfrm>
                <a:off x="2062415" y="-8"/>
                <a:ext cx="2034000" cy="6858005"/>
              </a:xfrm>
              <a:prstGeom prst="rect">
                <a:avLst/>
              </a:prstGeom>
              <a:solidFill>
                <a:srgbClr val="00B4D8"/>
              </a:solidFill>
              <a:ln>
                <a:solidFill>
                  <a:srgbClr val="00B4D8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54" name="CaixaDeTexto 53">
                <a:extLst>
                  <a:ext uri="{FF2B5EF4-FFF2-40B4-BE49-F238E27FC236}">
                    <a16:creationId xmlns:a16="http://schemas.microsoft.com/office/drawing/2014/main" id="{5B7803F6-1FF4-CCF5-D52C-E83803939C4A}"/>
                  </a:ext>
                </a:extLst>
              </p:cNvPr>
              <p:cNvSpPr txBox="1"/>
              <p:nvPr/>
            </p:nvSpPr>
            <p:spPr>
              <a:xfrm>
                <a:off x="2277182" y="722063"/>
                <a:ext cx="1640595" cy="1323439"/>
              </a:xfrm>
              <a:prstGeom prst="rect">
                <a:avLst/>
              </a:prstGeom>
              <a:noFill/>
              <a:ln>
                <a:solidFill>
                  <a:srgbClr val="00B4D8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8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Montserrat" pitchFamily="2" charset="0"/>
                  </a:rPr>
                  <a:t>02</a:t>
                </a:r>
              </a:p>
            </p:txBody>
          </p:sp>
          <p:sp>
            <p:nvSpPr>
              <p:cNvPr id="61" name="CaixaDeTexto 60">
                <a:extLst>
                  <a:ext uri="{FF2B5EF4-FFF2-40B4-BE49-F238E27FC236}">
                    <a16:creationId xmlns:a16="http://schemas.microsoft.com/office/drawing/2014/main" id="{C66C4670-B15F-531F-6FAA-B668E4155DDB}"/>
                  </a:ext>
                </a:extLst>
              </p:cNvPr>
              <p:cNvSpPr txBox="1"/>
              <p:nvPr/>
            </p:nvSpPr>
            <p:spPr>
              <a:xfrm>
                <a:off x="2178224" y="2264735"/>
                <a:ext cx="1640594" cy="3139321"/>
              </a:xfrm>
              <a:prstGeom prst="rect">
                <a:avLst/>
              </a:prstGeom>
              <a:noFill/>
              <a:ln>
                <a:solidFill>
                  <a:srgbClr val="00B4D8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pt-BR" b="1" dirty="0">
                    <a:solidFill>
                      <a:srgbClr val="F0F6FC"/>
                    </a:solidFill>
                    <a:latin typeface="-apple-system"/>
                  </a:rPr>
                  <a:t>CRIAR ACESSO DO VOLUNTÁRIO</a:t>
                </a:r>
              </a:p>
              <a:p>
                <a:endParaRPr lang="pt-BR" dirty="0">
                  <a:solidFill>
                    <a:srgbClr val="F0F6FC"/>
                  </a:solidFill>
                  <a:latin typeface="-apple-system"/>
                </a:endParaRPr>
              </a:p>
              <a:p>
                <a:pPr algn="just"/>
                <a:r>
                  <a:rPr lang="pt-BR" sz="1400" b="0" i="0" dirty="0">
                    <a:solidFill>
                      <a:srgbClr val="F0F6FC"/>
                    </a:solidFill>
                    <a:effectLst/>
                    <a:latin typeface="-apple-system"/>
                  </a:rPr>
                  <a:t>A aplicação deve permitir que os voluntários criem usuário e senha para acessar o sistema. Podendo editar ou excluir as informações de acesso.</a:t>
                </a:r>
                <a:endParaRPr lang="pt-BR" sz="1400" dirty="0"/>
              </a:p>
            </p:txBody>
          </p:sp>
        </p:grpSp>
      </p:grpSp>
      <p:grpSp>
        <p:nvGrpSpPr>
          <p:cNvPr id="68" name="Agrupar 67">
            <a:extLst>
              <a:ext uri="{FF2B5EF4-FFF2-40B4-BE49-F238E27FC236}">
                <a16:creationId xmlns:a16="http://schemas.microsoft.com/office/drawing/2014/main" id="{44CD0017-A824-A4AE-3CD6-DE61D9141E16}"/>
              </a:ext>
            </a:extLst>
          </p:cNvPr>
          <p:cNvGrpSpPr/>
          <p:nvPr/>
        </p:nvGrpSpPr>
        <p:grpSpPr>
          <a:xfrm>
            <a:off x="1824" y="0"/>
            <a:ext cx="2281597" cy="6858005"/>
            <a:chOff x="-4415" y="0"/>
            <a:chExt cx="2277067" cy="6858005"/>
          </a:xfrm>
        </p:grpSpPr>
        <p:grpSp>
          <p:nvGrpSpPr>
            <p:cNvPr id="60" name="Agrupar 59">
              <a:extLst>
                <a:ext uri="{FF2B5EF4-FFF2-40B4-BE49-F238E27FC236}">
                  <a16:creationId xmlns:a16="http://schemas.microsoft.com/office/drawing/2014/main" id="{41D590A5-7526-7059-8EC8-BB3E99621130}"/>
                </a:ext>
              </a:extLst>
            </p:cNvPr>
            <p:cNvGrpSpPr/>
            <p:nvPr/>
          </p:nvGrpSpPr>
          <p:grpSpPr>
            <a:xfrm>
              <a:off x="-4415" y="0"/>
              <a:ext cx="2034000" cy="6858005"/>
              <a:chOff x="0" y="-7"/>
              <a:chExt cx="2034000" cy="6858005"/>
            </a:xfrm>
          </p:grpSpPr>
          <p:sp>
            <p:nvSpPr>
              <p:cNvPr id="36" name="Retângulo 35">
                <a:extLst>
                  <a:ext uri="{FF2B5EF4-FFF2-40B4-BE49-F238E27FC236}">
                    <a16:creationId xmlns:a16="http://schemas.microsoft.com/office/drawing/2014/main" id="{956680FA-3CB4-F5B0-43BF-1F7FD308BA83}"/>
                  </a:ext>
                </a:extLst>
              </p:cNvPr>
              <p:cNvSpPr/>
              <p:nvPr/>
            </p:nvSpPr>
            <p:spPr>
              <a:xfrm>
                <a:off x="0" y="-7"/>
                <a:ext cx="2034000" cy="6858005"/>
              </a:xfrm>
              <a:prstGeom prst="rect">
                <a:avLst/>
              </a:prstGeom>
              <a:solidFill>
                <a:srgbClr val="0077B6"/>
              </a:solidFill>
              <a:ln>
                <a:solidFill>
                  <a:srgbClr val="0077B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53" name="CaixaDeTexto 52">
                <a:extLst>
                  <a:ext uri="{FF2B5EF4-FFF2-40B4-BE49-F238E27FC236}">
                    <a16:creationId xmlns:a16="http://schemas.microsoft.com/office/drawing/2014/main" id="{E9A70248-82C3-F8F1-82C0-943E1A432BDE}"/>
                  </a:ext>
                </a:extLst>
              </p:cNvPr>
              <p:cNvSpPr txBox="1"/>
              <p:nvPr/>
            </p:nvSpPr>
            <p:spPr>
              <a:xfrm>
                <a:off x="160932" y="695482"/>
                <a:ext cx="1640595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8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Montserrat" pitchFamily="2" charset="0"/>
                  </a:rPr>
                  <a:t>01</a:t>
                </a:r>
              </a:p>
            </p:txBody>
          </p:sp>
          <p:sp>
            <p:nvSpPr>
              <p:cNvPr id="59" name="CaixaDeTexto 58">
                <a:extLst>
                  <a:ext uri="{FF2B5EF4-FFF2-40B4-BE49-F238E27FC236}">
                    <a16:creationId xmlns:a16="http://schemas.microsoft.com/office/drawing/2014/main" id="{CD7FABBC-53D5-9E44-7351-F1994844474C}"/>
                  </a:ext>
                </a:extLst>
              </p:cNvPr>
              <p:cNvSpPr txBox="1"/>
              <p:nvPr/>
            </p:nvSpPr>
            <p:spPr>
              <a:xfrm>
                <a:off x="133591" y="2264735"/>
                <a:ext cx="1640594" cy="31393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b="1" i="0" dirty="0">
                    <a:solidFill>
                      <a:srgbClr val="F0F6FC"/>
                    </a:solidFill>
                    <a:effectLst/>
                    <a:latin typeface="-apple-system"/>
                  </a:rPr>
                  <a:t>CRIAR O ACESSO DAS ONGs</a:t>
                </a:r>
              </a:p>
              <a:p>
                <a:pPr algn="just"/>
                <a:endParaRPr lang="pt-BR" dirty="0">
                  <a:solidFill>
                    <a:srgbClr val="F0F6FC"/>
                  </a:solidFill>
                  <a:latin typeface="-apple-system"/>
                </a:endParaRPr>
              </a:p>
              <a:p>
                <a:pPr algn="just"/>
                <a:r>
                  <a:rPr lang="pt-BR" sz="1400" b="0" i="0" dirty="0">
                    <a:solidFill>
                      <a:srgbClr val="F0F6FC"/>
                    </a:solidFill>
                    <a:effectLst/>
                    <a:latin typeface="-apple-system"/>
                  </a:rPr>
                  <a:t>A aplicação deve permitir que as ONGs criem usuário e senha para acessar o sistema. Podendo editar ou excluir as informações de acesso.</a:t>
                </a:r>
                <a:endParaRPr lang="pt-BR" sz="1400" dirty="0"/>
              </a:p>
            </p:txBody>
          </p:sp>
        </p:grpSp>
        <p:sp>
          <p:nvSpPr>
            <p:cNvPr id="67" name="Triângulo isósceles 66">
              <a:extLst>
                <a:ext uri="{FF2B5EF4-FFF2-40B4-BE49-F238E27FC236}">
                  <a16:creationId xmlns:a16="http://schemas.microsoft.com/office/drawing/2014/main" id="{FF25A045-3D2A-130A-FBB0-6D1A04AF1592}"/>
                </a:ext>
              </a:extLst>
            </p:cNvPr>
            <p:cNvSpPr/>
            <p:nvPr/>
          </p:nvSpPr>
          <p:spPr>
            <a:xfrm rot="5400000">
              <a:off x="1916461" y="1201473"/>
              <a:ext cx="457200" cy="255182"/>
            </a:xfrm>
            <a:prstGeom prst="triangle">
              <a:avLst/>
            </a:prstGeom>
            <a:solidFill>
              <a:srgbClr val="0077B6"/>
            </a:solidFill>
            <a:ln>
              <a:solidFill>
                <a:srgbClr val="0077B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0471361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3A6EA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A48F4AE-3FC3-9D28-9A0F-043BD9E189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5F1A9CB-1A5E-C6D2-EE75-A0D18676190B}"/>
              </a:ext>
            </a:extLst>
          </p:cNvPr>
          <p:cNvSpPr/>
          <p:nvPr/>
        </p:nvSpPr>
        <p:spPr>
          <a:xfrm>
            <a:off x="0" y="-6"/>
            <a:ext cx="12192000" cy="6858005"/>
          </a:xfrm>
          <a:prstGeom prst="rect">
            <a:avLst/>
          </a:prstGeom>
          <a:solidFill>
            <a:srgbClr val="BFDBF7"/>
          </a:solidFill>
          <a:ln>
            <a:solidFill>
              <a:srgbClr val="BFDBF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78" name="Agrupar 77">
            <a:extLst>
              <a:ext uri="{FF2B5EF4-FFF2-40B4-BE49-F238E27FC236}">
                <a16:creationId xmlns:a16="http://schemas.microsoft.com/office/drawing/2014/main" id="{E03C67E1-DB9C-61E2-209D-D1FD6987C76F}"/>
              </a:ext>
            </a:extLst>
          </p:cNvPr>
          <p:cNvGrpSpPr/>
          <p:nvPr/>
        </p:nvGrpSpPr>
        <p:grpSpPr>
          <a:xfrm>
            <a:off x="10149647" y="0"/>
            <a:ext cx="2034000" cy="6858005"/>
            <a:chOff x="10170000" y="-38"/>
            <a:chExt cx="2034000" cy="6858005"/>
          </a:xfrm>
        </p:grpSpPr>
        <p:sp>
          <p:nvSpPr>
            <p:cNvPr id="46" name="Retângulo 45">
              <a:extLst>
                <a:ext uri="{FF2B5EF4-FFF2-40B4-BE49-F238E27FC236}">
                  <a16:creationId xmlns:a16="http://schemas.microsoft.com/office/drawing/2014/main" id="{5AB53639-64D3-7F72-1336-9F6BD85CD92B}"/>
                </a:ext>
              </a:extLst>
            </p:cNvPr>
            <p:cNvSpPr/>
            <p:nvPr/>
          </p:nvSpPr>
          <p:spPr>
            <a:xfrm>
              <a:off x="10170000" y="-38"/>
              <a:ext cx="2034000" cy="6858005"/>
            </a:xfrm>
            <a:prstGeom prst="rect">
              <a:avLst/>
            </a:prstGeom>
            <a:solidFill>
              <a:srgbClr val="F8F9FA"/>
            </a:solidFill>
            <a:ln>
              <a:solidFill>
                <a:srgbClr val="F8F9F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8" name="CaixaDeTexto 57">
              <a:extLst>
                <a:ext uri="{FF2B5EF4-FFF2-40B4-BE49-F238E27FC236}">
                  <a16:creationId xmlns:a16="http://schemas.microsoft.com/office/drawing/2014/main" id="{6EF7D30F-406C-0965-65F8-960A0ACECFD7}"/>
                </a:ext>
              </a:extLst>
            </p:cNvPr>
            <p:cNvSpPr txBox="1"/>
            <p:nvPr/>
          </p:nvSpPr>
          <p:spPr>
            <a:xfrm>
              <a:off x="10534410" y="667345"/>
              <a:ext cx="1640595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8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ontserrat" pitchFamily="2" charset="0"/>
                </a:rPr>
                <a:t>12</a:t>
              </a:r>
            </a:p>
          </p:txBody>
        </p:sp>
        <p:sp>
          <p:nvSpPr>
            <p:cNvPr id="65" name="CaixaDeTexto 64">
              <a:extLst>
                <a:ext uri="{FF2B5EF4-FFF2-40B4-BE49-F238E27FC236}">
                  <a16:creationId xmlns:a16="http://schemas.microsoft.com/office/drawing/2014/main" id="{79739943-D85A-4D48-2E41-F64ADDD5F7D3}"/>
                </a:ext>
              </a:extLst>
            </p:cNvPr>
            <p:cNvSpPr txBox="1"/>
            <p:nvPr/>
          </p:nvSpPr>
          <p:spPr>
            <a:xfrm>
              <a:off x="10360703" y="2264733"/>
              <a:ext cx="1640594" cy="21544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b="1" i="0" dirty="0">
                  <a:solidFill>
                    <a:schemeClr val="bg1">
                      <a:lumMod val="50000"/>
                    </a:schemeClr>
                  </a:solidFill>
                  <a:effectLst/>
                  <a:latin typeface="-apple-system"/>
                </a:rPr>
                <a:t>SAIR DO SISTEMA</a:t>
              </a:r>
              <a:endParaRPr lang="pt-BR" b="1" dirty="0">
                <a:solidFill>
                  <a:schemeClr val="bg1">
                    <a:lumMod val="50000"/>
                  </a:schemeClr>
                </a:solidFill>
                <a:latin typeface="-apple-system"/>
              </a:endParaRPr>
            </a:p>
            <a:p>
              <a:pPr algn="just"/>
              <a:endParaRPr lang="pt-BR" sz="1400" b="0" i="0" dirty="0">
                <a:solidFill>
                  <a:schemeClr val="bg1">
                    <a:lumMod val="50000"/>
                  </a:schemeClr>
                </a:solidFill>
                <a:effectLst/>
                <a:latin typeface="-apple-system"/>
              </a:endParaRPr>
            </a:p>
            <a:p>
              <a:pPr algn="just"/>
              <a:endParaRPr lang="pt-BR" sz="1400" b="0" i="0" dirty="0">
                <a:solidFill>
                  <a:schemeClr val="bg1">
                    <a:lumMod val="50000"/>
                  </a:schemeClr>
                </a:solidFill>
                <a:effectLst/>
                <a:latin typeface="-apple-system"/>
              </a:endParaRPr>
            </a:p>
            <a:p>
              <a:pPr algn="just"/>
              <a:endParaRPr lang="pt-BR" sz="1400" dirty="0">
                <a:solidFill>
                  <a:schemeClr val="bg1">
                    <a:lumMod val="50000"/>
                  </a:schemeClr>
                </a:solidFill>
                <a:latin typeface="-apple-system"/>
              </a:endParaRPr>
            </a:p>
            <a:p>
              <a:pPr algn="just"/>
              <a:r>
                <a:rPr lang="pt-BR" sz="1400" b="0" i="0" dirty="0">
                  <a:solidFill>
                    <a:schemeClr val="bg1">
                      <a:lumMod val="50000"/>
                    </a:schemeClr>
                  </a:solidFill>
                  <a:effectLst/>
                  <a:latin typeface="-apple-system"/>
                </a:rPr>
                <a:t>A aplicação deve permitir que os usuários saiam do sistema.</a:t>
              </a:r>
            </a:p>
          </p:txBody>
        </p:sp>
      </p:grpSp>
      <p:grpSp>
        <p:nvGrpSpPr>
          <p:cNvPr id="77" name="Agrupar 76">
            <a:extLst>
              <a:ext uri="{FF2B5EF4-FFF2-40B4-BE49-F238E27FC236}">
                <a16:creationId xmlns:a16="http://schemas.microsoft.com/office/drawing/2014/main" id="{060593D2-1F5C-E7A1-C503-3BCCABCC7C87}"/>
              </a:ext>
            </a:extLst>
          </p:cNvPr>
          <p:cNvGrpSpPr/>
          <p:nvPr/>
        </p:nvGrpSpPr>
        <p:grpSpPr>
          <a:xfrm>
            <a:off x="8119533" y="0"/>
            <a:ext cx="2289182" cy="6858005"/>
            <a:chOff x="8136000" y="-22"/>
            <a:chExt cx="2289182" cy="6858005"/>
          </a:xfrm>
        </p:grpSpPr>
        <p:sp>
          <p:nvSpPr>
            <p:cNvPr id="45" name="Retângulo 44">
              <a:extLst>
                <a:ext uri="{FF2B5EF4-FFF2-40B4-BE49-F238E27FC236}">
                  <a16:creationId xmlns:a16="http://schemas.microsoft.com/office/drawing/2014/main" id="{BC69FB2E-4D66-82BF-7E60-35F7EAD64406}"/>
                </a:ext>
              </a:extLst>
            </p:cNvPr>
            <p:cNvSpPr/>
            <p:nvPr/>
          </p:nvSpPr>
          <p:spPr>
            <a:xfrm>
              <a:off x="8136000" y="-22"/>
              <a:ext cx="2034000" cy="6858005"/>
            </a:xfrm>
            <a:prstGeom prst="rect">
              <a:avLst/>
            </a:prstGeom>
            <a:solidFill>
              <a:srgbClr val="E9ECEF"/>
            </a:solidFill>
            <a:ln>
              <a:solidFill>
                <a:srgbClr val="E9ECE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1" name="Triângulo isósceles 50">
              <a:extLst>
                <a:ext uri="{FF2B5EF4-FFF2-40B4-BE49-F238E27FC236}">
                  <a16:creationId xmlns:a16="http://schemas.microsoft.com/office/drawing/2014/main" id="{56C2B08C-D9CE-308A-9770-BDE013C19FD8}"/>
                </a:ext>
              </a:extLst>
            </p:cNvPr>
            <p:cNvSpPr/>
            <p:nvPr/>
          </p:nvSpPr>
          <p:spPr>
            <a:xfrm rot="5400000">
              <a:off x="10068991" y="1201476"/>
              <a:ext cx="457200" cy="255182"/>
            </a:xfrm>
            <a:prstGeom prst="triangle">
              <a:avLst/>
            </a:prstGeom>
            <a:solidFill>
              <a:srgbClr val="E9ECEF"/>
            </a:solidFill>
            <a:ln>
              <a:solidFill>
                <a:srgbClr val="E9ECE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7" name="CaixaDeTexto 56">
              <a:extLst>
                <a:ext uri="{FF2B5EF4-FFF2-40B4-BE49-F238E27FC236}">
                  <a16:creationId xmlns:a16="http://schemas.microsoft.com/office/drawing/2014/main" id="{D06CA34B-E02B-573D-FCA4-4E7FB771BE07}"/>
                </a:ext>
              </a:extLst>
            </p:cNvPr>
            <p:cNvSpPr txBox="1"/>
            <p:nvPr/>
          </p:nvSpPr>
          <p:spPr>
            <a:xfrm>
              <a:off x="8535405" y="667346"/>
              <a:ext cx="1640595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8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ontserrat" pitchFamily="2" charset="0"/>
                </a:rPr>
                <a:t>11</a:t>
              </a:r>
            </a:p>
          </p:txBody>
        </p:sp>
        <p:sp>
          <p:nvSpPr>
            <p:cNvPr id="64" name="CaixaDeTexto 63">
              <a:extLst>
                <a:ext uri="{FF2B5EF4-FFF2-40B4-BE49-F238E27FC236}">
                  <a16:creationId xmlns:a16="http://schemas.microsoft.com/office/drawing/2014/main" id="{ABD3EC60-1CEB-02C9-E67A-C84957E44D36}"/>
                </a:ext>
              </a:extLst>
            </p:cNvPr>
            <p:cNvSpPr txBox="1"/>
            <p:nvPr/>
          </p:nvSpPr>
          <p:spPr>
            <a:xfrm>
              <a:off x="8326703" y="2264733"/>
              <a:ext cx="1640594" cy="21544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b="1" i="0" dirty="0">
                  <a:solidFill>
                    <a:schemeClr val="bg1">
                      <a:lumMod val="65000"/>
                    </a:schemeClr>
                  </a:solidFill>
                  <a:effectLst/>
                  <a:latin typeface="-apple-system"/>
                </a:rPr>
                <a:t>ENTRAR NO SISTEMA</a:t>
              </a:r>
              <a:endParaRPr lang="pt-BR" b="1" dirty="0">
                <a:solidFill>
                  <a:schemeClr val="bg1">
                    <a:lumMod val="65000"/>
                  </a:schemeClr>
                </a:solidFill>
                <a:latin typeface="-apple-system"/>
              </a:endParaRPr>
            </a:p>
            <a:p>
              <a:pPr algn="just"/>
              <a:endParaRPr lang="pt-BR" sz="1400" b="0" i="0" dirty="0">
                <a:solidFill>
                  <a:schemeClr val="bg1">
                    <a:lumMod val="65000"/>
                  </a:schemeClr>
                </a:solidFill>
                <a:effectLst/>
                <a:latin typeface="-apple-system"/>
              </a:endParaRPr>
            </a:p>
            <a:p>
              <a:pPr algn="just"/>
              <a:endParaRPr lang="pt-BR" sz="1400" b="0" i="0" dirty="0">
                <a:solidFill>
                  <a:schemeClr val="bg1">
                    <a:lumMod val="65000"/>
                  </a:schemeClr>
                </a:solidFill>
                <a:effectLst/>
                <a:latin typeface="-apple-system"/>
              </a:endParaRPr>
            </a:p>
            <a:p>
              <a:pPr algn="just"/>
              <a:endParaRPr lang="pt-BR" sz="1400" dirty="0">
                <a:solidFill>
                  <a:schemeClr val="bg1">
                    <a:lumMod val="65000"/>
                  </a:schemeClr>
                </a:solidFill>
                <a:latin typeface="-apple-system"/>
              </a:endParaRPr>
            </a:p>
            <a:p>
              <a:pPr algn="just"/>
              <a:r>
                <a:rPr lang="pt-BR" sz="1400" b="0" i="0" dirty="0">
                  <a:solidFill>
                    <a:schemeClr val="bg1">
                      <a:lumMod val="65000"/>
                    </a:schemeClr>
                  </a:solidFill>
                  <a:effectLst/>
                  <a:latin typeface="-apple-system"/>
                </a:rPr>
                <a:t>A aplicação deve permitir que os usuários façam login no sistema.</a:t>
              </a:r>
            </a:p>
          </p:txBody>
        </p:sp>
      </p:grpSp>
      <p:grpSp>
        <p:nvGrpSpPr>
          <p:cNvPr id="76" name="Agrupar 75">
            <a:extLst>
              <a:ext uri="{FF2B5EF4-FFF2-40B4-BE49-F238E27FC236}">
                <a16:creationId xmlns:a16="http://schemas.microsoft.com/office/drawing/2014/main" id="{C5869851-71B2-CC1D-A02F-2565C643AAFA}"/>
              </a:ext>
            </a:extLst>
          </p:cNvPr>
          <p:cNvGrpSpPr/>
          <p:nvPr/>
        </p:nvGrpSpPr>
        <p:grpSpPr>
          <a:xfrm>
            <a:off x="6096000" y="0"/>
            <a:ext cx="2289182" cy="6858005"/>
            <a:chOff x="6102000" y="-14"/>
            <a:chExt cx="2289182" cy="6858005"/>
          </a:xfrm>
        </p:grpSpPr>
        <p:sp>
          <p:nvSpPr>
            <p:cNvPr id="44" name="Retângulo 43">
              <a:extLst>
                <a:ext uri="{FF2B5EF4-FFF2-40B4-BE49-F238E27FC236}">
                  <a16:creationId xmlns:a16="http://schemas.microsoft.com/office/drawing/2014/main" id="{1C281476-06A9-5C24-3F80-AA98C4BF5240}"/>
                </a:ext>
              </a:extLst>
            </p:cNvPr>
            <p:cNvSpPr/>
            <p:nvPr/>
          </p:nvSpPr>
          <p:spPr>
            <a:xfrm>
              <a:off x="6102000" y="-14"/>
              <a:ext cx="2034000" cy="6858005"/>
            </a:xfrm>
            <a:prstGeom prst="rect">
              <a:avLst/>
            </a:prstGeom>
            <a:solidFill>
              <a:srgbClr val="CAF0F8"/>
            </a:solidFill>
            <a:ln>
              <a:solidFill>
                <a:srgbClr val="CAF0F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0" name="Triângulo isósceles 49">
              <a:extLst>
                <a:ext uri="{FF2B5EF4-FFF2-40B4-BE49-F238E27FC236}">
                  <a16:creationId xmlns:a16="http://schemas.microsoft.com/office/drawing/2014/main" id="{163E2822-78D1-08D9-C004-9B41003A7D73}"/>
                </a:ext>
              </a:extLst>
            </p:cNvPr>
            <p:cNvSpPr/>
            <p:nvPr/>
          </p:nvSpPr>
          <p:spPr>
            <a:xfrm rot="5400000">
              <a:off x="8034991" y="1201476"/>
              <a:ext cx="457200" cy="255182"/>
            </a:xfrm>
            <a:prstGeom prst="triangle">
              <a:avLst/>
            </a:prstGeom>
            <a:solidFill>
              <a:srgbClr val="CAF0F8"/>
            </a:solidFill>
            <a:ln>
              <a:solidFill>
                <a:srgbClr val="CAF0F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6" name="CaixaDeTexto 55">
              <a:extLst>
                <a:ext uri="{FF2B5EF4-FFF2-40B4-BE49-F238E27FC236}">
                  <a16:creationId xmlns:a16="http://schemas.microsoft.com/office/drawing/2014/main" id="{AD3EB602-CC97-02EB-8E4B-884020CE6FD7}"/>
                </a:ext>
              </a:extLst>
            </p:cNvPr>
            <p:cNvSpPr txBox="1"/>
            <p:nvPr/>
          </p:nvSpPr>
          <p:spPr>
            <a:xfrm>
              <a:off x="6494316" y="667347"/>
              <a:ext cx="1640595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8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ontserrat" pitchFamily="2" charset="0"/>
                </a:rPr>
                <a:t>10</a:t>
              </a:r>
            </a:p>
          </p:txBody>
        </p:sp>
        <p:sp>
          <p:nvSpPr>
            <p:cNvPr id="63" name="CaixaDeTexto 62">
              <a:extLst>
                <a:ext uri="{FF2B5EF4-FFF2-40B4-BE49-F238E27FC236}">
                  <a16:creationId xmlns:a16="http://schemas.microsoft.com/office/drawing/2014/main" id="{B2502072-1AAD-8EFF-9FEA-62D64FC5A3CF}"/>
                </a:ext>
              </a:extLst>
            </p:cNvPr>
            <p:cNvSpPr txBox="1"/>
            <p:nvPr/>
          </p:nvSpPr>
          <p:spPr>
            <a:xfrm>
              <a:off x="6192031" y="2264733"/>
              <a:ext cx="1849310" cy="26468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b="1" i="0" dirty="0">
                  <a:solidFill>
                    <a:schemeClr val="bg1">
                      <a:lumMod val="65000"/>
                    </a:schemeClr>
                  </a:solidFill>
                  <a:effectLst/>
                  <a:latin typeface="-apple-system"/>
                </a:rPr>
                <a:t>ENVIAR RECOMENDAÇÃO DE DEMANDA</a:t>
              </a:r>
            </a:p>
            <a:p>
              <a:endParaRPr lang="pt-BR" sz="1400" dirty="0">
                <a:solidFill>
                  <a:srgbClr val="F0F6FC"/>
                </a:solidFill>
                <a:latin typeface="-apple-system"/>
              </a:endParaRPr>
            </a:p>
            <a:p>
              <a:endParaRPr lang="pt-BR" sz="1400" b="0" i="0" dirty="0">
                <a:solidFill>
                  <a:schemeClr val="bg1">
                    <a:lumMod val="65000"/>
                  </a:schemeClr>
                </a:solidFill>
                <a:effectLst/>
                <a:latin typeface="-apple-system"/>
              </a:endParaRPr>
            </a:p>
            <a:p>
              <a:r>
                <a:rPr lang="pt-BR" sz="1400" b="0" i="0" dirty="0">
                  <a:solidFill>
                    <a:schemeClr val="bg1">
                      <a:lumMod val="65000"/>
                    </a:schemeClr>
                  </a:solidFill>
                  <a:effectLst/>
                  <a:latin typeface="-apple-system"/>
                </a:rPr>
                <a:t>A aplicação deve enviar uma notificação ao voluntário caso uma demanda com categoria favoritada por ele seja criada.</a:t>
              </a:r>
            </a:p>
          </p:txBody>
        </p:sp>
      </p:grpSp>
      <p:grpSp>
        <p:nvGrpSpPr>
          <p:cNvPr id="75" name="Agrupar 74">
            <a:extLst>
              <a:ext uri="{FF2B5EF4-FFF2-40B4-BE49-F238E27FC236}">
                <a16:creationId xmlns:a16="http://schemas.microsoft.com/office/drawing/2014/main" id="{606177C0-88AA-A22F-3294-A887F896EB12}"/>
              </a:ext>
            </a:extLst>
          </p:cNvPr>
          <p:cNvGrpSpPr/>
          <p:nvPr/>
        </p:nvGrpSpPr>
        <p:grpSpPr>
          <a:xfrm>
            <a:off x="4071886" y="0"/>
            <a:ext cx="2283182" cy="6858005"/>
            <a:chOff x="4068000" y="-10"/>
            <a:chExt cx="2283182" cy="6858005"/>
          </a:xfrm>
        </p:grpSpPr>
        <p:sp>
          <p:nvSpPr>
            <p:cNvPr id="43" name="Retângulo 42">
              <a:extLst>
                <a:ext uri="{FF2B5EF4-FFF2-40B4-BE49-F238E27FC236}">
                  <a16:creationId xmlns:a16="http://schemas.microsoft.com/office/drawing/2014/main" id="{8A6A92D5-0C0D-5147-928F-02B377856FF2}"/>
                </a:ext>
              </a:extLst>
            </p:cNvPr>
            <p:cNvSpPr/>
            <p:nvPr/>
          </p:nvSpPr>
          <p:spPr>
            <a:xfrm>
              <a:off x="4068000" y="-10"/>
              <a:ext cx="2034000" cy="6858005"/>
            </a:xfrm>
            <a:prstGeom prst="rect">
              <a:avLst/>
            </a:prstGeom>
            <a:solidFill>
              <a:srgbClr val="90E0EF"/>
            </a:solidFill>
            <a:ln>
              <a:solidFill>
                <a:srgbClr val="90E0E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9" name="Triângulo isósceles 48">
              <a:extLst>
                <a:ext uri="{FF2B5EF4-FFF2-40B4-BE49-F238E27FC236}">
                  <a16:creationId xmlns:a16="http://schemas.microsoft.com/office/drawing/2014/main" id="{E93120BE-6689-D4C0-E269-927D4602A4B4}"/>
                </a:ext>
              </a:extLst>
            </p:cNvPr>
            <p:cNvSpPr/>
            <p:nvPr/>
          </p:nvSpPr>
          <p:spPr>
            <a:xfrm rot="5400000">
              <a:off x="5994991" y="1201476"/>
              <a:ext cx="457200" cy="255182"/>
            </a:xfrm>
            <a:prstGeom prst="triangle">
              <a:avLst/>
            </a:prstGeom>
            <a:solidFill>
              <a:srgbClr val="90E0EF"/>
            </a:solidFill>
            <a:ln>
              <a:solidFill>
                <a:srgbClr val="90E0E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5" name="CaixaDeTexto 54">
              <a:extLst>
                <a:ext uri="{FF2B5EF4-FFF2-40B4-BE49-F238E27FC236}">
                  <a16:creationId xmlns:a16="http://schemas.microsoft.com/office/drawing/2014/main" id="{A0489D35-507C-707D-1FE6-DC2EBA830C24}"/>
                </a:ext>
              </a:extLst>
            </p:cNvPr>
            <p:cNvSpPr txBox="1"/>
            <p:nvPr/>
          </p:nvSpPr>
          <p:spPr>
            <a:xfrm>
              <a:off x="4299182" y="695479"/>
              <a:ext cx="1640595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8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ontserrat" pitchFamily="2" charset="0"/>
                </a:rPr>
                <a:t>09</a:t>
              </a:r>
            </a:p>
          </p:txBody>
        </p:sp>
        <p:sp>
          <p:nvSpPr>
            <p:cNvPr id="62" name="CaixaDeTexto 61">
              <a:extLst>
                <a:ext uri="{FF2B5EF4-FFF2-40B4-BE49-F238E27FC236}">
                  <a16:creationId xmlns:a16="http://schemas.microsoft.com/office/drawing/2014/main" id="{76EFCEB2-5DDB-BA2E-EE91-D906B4790898}"/>
                </a:ext>
              </a:extLst>
            </p:cNvPr>
            <p:cNvSpPr txBox="1"/>
            <p:nvPr/>
          </p:nvSpPr>
          <p:spPr>
            <a:xfrm>
              <a:off x="4264703" y="2264734"/>
              <a:ext cx="1640594" cy="2708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b="1" i="0" dirty="0">
                  <a:solidFill>
                    <a:srgbClr val="F0F6FC"/>
                  </a:solidFill>
                  <a:effectLst/>
                  <a:latin typeface="-apple-system"/>
                </a:rPr>
                <a:t>ENVIAR NOTIFICAÇÃO DO TRABALHO VOLUNTÁRIO</a:t>
              </a:r>
              <a:endParaRPr lang="pt-BR" b="1" dirty="0">
                <a:solidFill>
                  <a:schemeClr val="bg1">
                    <a:lumMod val="95000"/>
                  </a:schemeClr>
                </a:solidFill>
                <a:latin typeface="-apple-system"/>
              </a:endParaRPr>
            </a:p>
            <a:p>
              <a:pPr algn="just"/>
              <a:endParaRPr lang="pt-BR" sz="1400" b="0" i="0" dirty="0">
                <a:solidFill>
                  <a:srgbClr val="F0F6FC"/>
                </a:solidFill>
                <a:effectLst/>
                <a:latin typeface="-apple-system"/>
              </a:endParaRPr>
            </a:p>
            <a:p>
              <a:pPr algn="just"/>
              <a:r>
                <a:rPr lang="pt-BR" sz="1400" b="0" i="0" dirty="0">
                  <a:solidFill>
                    <a:srgbClr val="F0F6FC"/>
                  </a:solidFill>
                  <a:effectLst/>
                  <a:latin typeface="-apple-system"/>
                </a:rPr>
                <a:t>A aplicação deve enviar uma notificação quando uma ONG expressa interesse em seu perfil.</a:t>
              </a:r>
            </a:p>
          </p:txBody>
        </p:sp>
      </p:grpSp>
      <p:grpSp>
        <p:nvGrpSpPr>
          <p:cNvPr id="74" name="Agrupar 73">
            <a:extLst>
              <a:ext uri="{FF2B5EF4-FFF2-40B4-BE49-F238E27FC236}">
                <a16:creationId xmlns:a16="http://schemas.microsoft.com/office/drawing/2014/main" id="{5D353669-6D61-4CFA-228B-6B9504DADD91}"/>
              </a:ext>
            </a:extLst>
          </p:cNvPr>
          <p:cNvGrpSpPr/>
          <p:nvPr/>
        </p:nvGrpSpPr>
        <p:grpSpPr>
          <a:xfrm>
            <a:off x="2046322" y="0"/>
            <a:ext cx="2283182" cy="6858005"/>
            <a:chOff x="2040000" y="0"/>
            <a:chExt cx="2283182" cy="6858005"/>
          </a:xfrm>
        </p:grpSpPr>
        <p:sp>
          <p:nvSpPr>
            <p:cNvPr id="48" name="Triângulo isósceles 47">
              <a:extLst>
                <a:ext uri="{FF2B5EF4-FFF2-40B4-BE49-F238E27FC236}">
                  <a16:creationId xmlns:a16="http://schemas.microsoft.com/office/drawing/2014/main" id="{19C55101-1641-241B-0E5F-DA740E2D3C37}"/>
                </a:ext>
              </a:extLst>
            </p:cNvPr>
            <p:cNvSpPr/>
            <p:nvPr/>
          </p:nvSpPr>
          <p:spPr>
            <a:xfrm rot="5400000">
              <a:off x="3966991" y="1201476"/>
              <a:ext cx="457200" cy="255182"/>
            </a:xfrm>
            <a:prstGeom prst="triangle">
              <a:avLst/>
            </a:prstGeom>
            <a:solidFill>
              <a:srgbClr val="00B4D8"/>
            </a:solidFill>
            <a:ln>
              <a:solidFill>
                <a:srgbClr val="00B4D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grpSp>
          <p:nvGrpSpPr>
            <p:cNvPr id="66" name="Agrupar 65">
              <a:extLst>
                <a:ext uri="{FF2B5EF4-FFF2-40B4-BE49-F238E27FC236}">
                  <a16:creationId xmlns:a16="http://schemas.microsoft.com/office/drawing/2014/main" id="{F9E3F893-8AE0-646C-C122-2DD2EB775650}"/>
                </a:ext>
              </a:extLst>
            </p:cNvPr>
            <p:cNvGrpSpPr/>
            <p:nvPr/>
          </p:nvGrpSpPr>
          <p:grpSpPr>
            <a:xfrm>
              <a:off x="2040000" y="0"/>
              <a:ext cx="2034000" cy="6858005"/>
              <a:chOff x="2062415" y="-8"/>
              <a:chExt cx="2034000" cy="6858005"/>
            </a:xfrm>
          </p:grpSpPr>
          <p:sp>
            <p:nvSpPr>
              <p:cNvPr id="42" name="Retângulo 41">
                <a:extLst>
                  <a:ext uri="{FF2B5EF4-FFF2-40B4-BE49-F238E27FC236}">
                    <a16:creationId xmlns:a16="http://schemas.microsoft.com/office/drawing/2014/main" id="{02B0AF57-CD67-A15C-9903-04C1A7D16104}"/>
                  </a:ext>
                </a:extLst>
              </p:cNvPr>
              <p:cNvSpPr/>
              <p:nvPr/>
            </p:nvSpPr>
            <p:spPr>
              <a:xfrm>
                <a:off x="2062415" y="-8"/>
                <a:ext cx="2034000" cy="6858005"/>
              </a:xfrm>
              <a:prstGeom prst="rect">
                <a:avLst/>
              </a:prstGeom>
              <a:solidFill>
                <a:srgbClr val="00B4D8"/>
              </a:solidFill>
              <a:ln>
                <a:solidFill>
                  <a:srgbClr val="00B4D8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54" name="CaixaDeTexto 53">
                <a:extLst>
                  <a:ext uri="{FF2B5EF4-FFF2-40B4-BE49-F238E27FC236}">
                    <a16:creationId xmlns:a16="http://schemas.microsoft.com/office/drawing/2014/main" id="{E4CA220A-2D2D-1979-F8E6-08138C513F79}"/>
                  </a:ext>
                </a:extLst>
              </p:cNvPr>
              <p:cNvSpPr txBox="1"/>
              <p:nvPr/>
            </p:nvSpPr>
            <p:spPr>
              <a:xfrm>
                <a:off x="2277182" y="722063"/>
                <a:ext cx="1640595" cy="1323439"/>
              </a:xfrm>
              <a:prstGeom prst="rect">
                <a:avLst/>
              </a:prstGeom>
              <a:noFill/>
              <a:ln>
                <a:solidFill>
                  <a:srgbClr val="00B4D8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8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Montserrat" pitchFamily="2" charset="0"/>
                  </a:rPr>
                  <a:t>08</a:t>
                </a:r>
              </a:p>
            </p:txBody>
          </p:sp>
          <p:sp>
            <p:nvSpPr>
              <p:cNvPr id="61" name="CaixaDeTexto 60">
                <a:extLst>
                  <a:ext uri="{FF2B5EF4-FFF2-40B4-BE49-F238E27FC236}">
                    <a16:creationId xmlns:a16="http://schemas.microsoft.com/office/drawing/2014/main" id="{1695D438-F88D-41C5-8CA2-A1C2C74D2987}"/>
                  </a:ext>
                </a:extLst>
              </p:cNvPr>
              <p:cNvSpPr txBox="1"/>
              <p:nvPr/>
            </p:nvSpPr>
            <p:spPr>
              <a:xfrm>
                <a:off x="2178223" y="2264735"/>
                <a:ext cx="1687009" cy="3416320"/>
              </a:xfrm>
              <a:prstGeom prst="rect">
                <a:avLst/>
              </a:prstGeom>
              <a:noFill/>
              <a:ln>
                <a:solidFill>
                  <a:srgbClr val="00B4D8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pt-BR" b="1" i="0" dirty="0">
                    <a:solidFill>
                      <a:srgbClr val="F0F6FC"/>
                    </a:solidFill>
                    <a:effectLst/>
                    <a:latin typeface="-apple-system"/>
                  </a:rPr>
                  <a:t>ADMINISTRAR CONTEÚDO DE PÁGINAS INFORMATIVAS</a:t>
                </a:r>
              </a:p>
              <a:p>
                <a:endParaRPr lang="pt-BR" dirty="0">
                  <a:solidFill>
                    <a:srgbClr val="F0F6FC"/>
                  </a:solidFill>
                  <a:latin typeface="-apple-system"/>
                </a:endParaRPr>
              </a:p>
              <a:p>
                <a:pPr algn="just"/>
                <a:r>
                  <a:rPr lang="pt-BR" sz="1400" b="0" i="0" dirty="0">
                    <a:solidFill>
                      <a:srgbClr val="F0F6FC"/>
                    </a:solidFill>
                    <a:effectLst/>
                    <a:latin typeface="-apple-system"/>
                  </a:rPr>
                  <a:t>A aplicação deve permitir que os voluntários criem usuário e senha para acessar o sistema. Podendo editar ou excluir as informações de acesso.</a:t>
                </a:r>
                <a:endParaRPr lang="pt-BR" sz="1400" dirty="0"/>
              </a:p>
            </p:txBody>
          </p:sp>
        </p:grpSp>
      </p:grpSp>
      <p:grpSp>
        <p:nvGrpSpPr>
          <p:cNvPr id="68" name="Agrupar 67">
            <a:extLst>
              <a:ext uri="{FF2B5EF4-FFF2-40B4-BE49-F238E27FC236}">
                <a16:creationId xmlns:a16="http://schemas.microsoft.com/office/drawing/2014/main" id="{CF8E4BE3-5535-F970-1732-70C0281B6E48}"/>
              </a:ext>
            </a:extLst>
          </p:cNvPr>
          <p:cNvGrpSpPr/>
          <p:nvPr/>
        </p:nvGrpSpPr>
        <p:grpSpPr>
          <a:xfrm>
            <a:off x="4527" y="0"/>
            <a:ext cx="2281597" cy="6858005"/>
            <a:chOff x="-4415" y="0"/>
            <a:chExt cx="2277067" cy="6858005"/>
          </a:xfrm>
        </p:grpSpPr>
        <p:grpSp>
          <p:nvGrpSpPr>
            <p:cNvPr id="60" name="Agrupar 59">
              <a:extLst>
                <a:ext uri="{FF2B5EF4-FFF2-40B4-BE49-F238E27FC236}">
                  <a16:creationId xmlns:a16="http://schemas.microsoft.com/office/drawing/2014/main" id="{54117671-CD5D-C437-90C3-77112A64AE5B}"/>
                </a:ext>
              </a:extLst>
            </p:cNvPr>
            <p:cNvGrpSpPr/>
            <p:nvPr/>
          </p:nvGrpSpPr>
          <p:grpSpPr>
            <a:xfrm>
              <a:off x="-4415" y="0"/>
              <a:ext cx="2034000" cy="6858005"/>
              <a:chOff x="0" y="-7"/>
              <a:chExt cx="2034000" cy="6858005"/>
            </a:xfrm>
          </p:grpSpPr>
          <p:sp>
            <p:nvSpPr>
              <p:cNvPr id="36" name="Retângulo 35">
                <a:extLst>
                  <a:ext uri="{FF2B5EF4-FFF2-40B4-BE49-F238E27FC236}">
                    <a16:creationId xmlns:a16="http://schemas.microsoft.com/office/drawing/2014/main" id="{D8688F90-9BA5-8E6A-F0E5-2F1B877E80EC}"/>
                  </a:ext>
                </a:extLst>
              </p:cNvPr>
              <p:cNvSpPr/>
              <p:nvPr/>
            </p:nvSpPr>
            <p:spPr>
              <a:xfrm>
                <a:off x="0" y="-7"/>
                <a:ext cx="2034000" cy="6858005"/>
              </a:xfrm>
              <a:prstGeom prst="rect">
                <a:avLst/>
              </a:prstGeom>
              <a:solidFill>
                <a:srgbClr val="0077B6"/>
              </a:solidFill>
              <a:ln>
                <a:solidFill>
                  <a:srgbClr val="0077B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53" name="CaixaDeTexto 52">
                <a:extLst>
                  <a:ext uri="{FF2B5EF4-FFF2-40B4-BE49-F238E27FC236}">
                    <a16:creationId xmlns:a16="http://schemas.microsoft.com/office/drawing/2014/main" id="{B2016045-02DD-BAF1-357B-F8157CBBB0F3}"/>
                  </a:ext>
                </a:extLst>
              </p:cNvPr>
              <p:cNvSpPr txBox="1"/>
              <p:nvPr/>
            </p:nvSpPr>
            <p:spPr>
              <a:xfrm>
                <a:off x="158987" y="722063"/>
                <a:ext cx="1640595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8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Montserrat" pitchFamily="2" charset="0"/>
                  </a:rPr>
                  <a:t>07</a:t>
                </a:r>
              </a:p>
            </p:txBody>
          </p:sp>
          <p:sp>
            <p:nvSpPr>
              <p:cNvPr id="59" name="CaixaDeTexto 58">
                <a:extLst>
                  <a:ext uri="{FF2B5EF4-FFF2-40B4-BE49-F238E27FC236}">
                    <a16:creationId xmlns:a16="http://schemas.microsoft.com/office/drawing/2014/main" id="{808C0401-586C-D5CB-CEA3-3B28BE78A767}"/>
                  </a:ext>
                </a:extLst>
              </p:cNvPr>
              <p:cNvSpPr txBox="1"/>
              <p:nvPr/>
            </p:nvSpPr>
            <p:spPr>
              <a:xfrm>
                <a:off x="133591" y="2264735"/>
                <a:ext cx="1640594" cy="44319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b="1" dirty="0">
                    <a:solidFill>
                      <a:srgbClr val="F0F6FC"/>
                    </a:solidFill>
                    <a:latin typeface="-apple-system"/>
                  </a:rPr>
                  <a:t>GERENCIAR TRABALHOS VOLUNTÁRIOS</a:t>
                </a:r>
              </a:p>
              <a:p>
                <a:endParaRPr lang="pt-BR" dirty="0">
                  <a:solidFill>
                    <a:srgbClr val="F0F6FC"/>
                  </a:solidFill>
                  <a:latin typeface="-apple-system"/>
                </a:endParaRPr>
              </a:p>
              <a:p>
                <a:pPr algn="just"/>
                <a:endParaRPr lang="pt-BR" sz="1400" b="0" i="0" dirty="0">
                  <a:solidFill>
                    <a:srgbClr val="F0F6FC"/>
                  </a:solidFill>
                  <a:effectLst/>
                  <a:latin typeface="-apple-system"/>
                </a:endParaRPr>
              </a:p>
              <a:p>
                <a:pPr algn="just"/>
                <a:r>
                  <a:rPr lang="pt-BR" sz="1400" b="0" i="0" dirty="0">
                    <a:solidFill>
                      <a:srgbClr val="F0F6FC"/>
                    </a:solidFill>
                    <a:effectLst/>
                    <a:latin typeface="-apple-system"/>
                  </a:rPr>
                  <a:t>O sistema deve permitir que o voluntário visualize a lista de oportunidades de trabalho voluntário que se candidatou, incluindo a descrição da vaga e localização. Também sendo possível desistir de uma demanda candidatada.</a:t>
                </a:r>
                <a:endParaRPr lang="pt-BR" sz="1400" dirty="0"/>
              </a:p>
            </p:txBody>
          </p:sp>
        </p:grpSp>
        <p:sp>
          <p:nvSpPr>
            <p:cNvPr id="67" name="Triângulo isósceles 66">
              <a:extLst>
                <a:ext uri="{FF2B5EF4-FFF2-40B4-BE49-F238E27FC236}">
                  <a16:creationId xmlns:a16="http://schemas.microsoft.com/office/drawing/2014/main" id="{A9FC8772-E3A0-8BA5-7DBF-42E50F8336B6}"/>
                </a:ext>
              </a:extLst>
            </p:cNvPr>
            <p:cNvSpPr/>
            <p:nvPr/>
          </p:nvSpPr>
          <p:spPr>
            <a:xfrm rot="5400000">
              <a:off x="1916461" y="1201473"/>
              <a:ext cx="457200" cy="255182"/>
            </a:xfrm>
            <a:prstGeom prst="triangle">
              <a:avLst/>
            </a:prstGeom>
            <a:solidFill>
              <a:srgbClr val="0077B6"/>
            </a:solidFill>
            <a:ln>
              <a:solidFill>
                <a:srgbClr val="0077B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728446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pull/>
      </p:transition>
    </mc:Choice>
    <mc:Fallback xmlns="">
      <p:transition spd="slow">
        <p:pull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3A6EA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3E22B19-F2A1-25F9-4972-65335F2FDF17}"/>
              </a:ext>
            </a:extLst>
          </p:cNvPr>
          <p:cNvSpPr/>
          <p:nvPr/>
        </p:nvSpPr>
        <p:spPr>
          <a:xfrm>
            <a:off x="0" y="2362374"/>
            <a:ext cx="12192000" cy="4581144"/>
          </a:xfrm>
          <a:prstGeom prst="rect">
            <a:avLst/>
          </a:prstGeom>
          <a:gradFill flip="none" rotWithShape="1">
            <a:gsLst>
              <a:gs pos="0">
                <a:srgbClr val="BFDBF7">
                  <a:shade val="30000"/>
                  <a:satMod val="115000"/>
                </a:srgbClr>
              </a:gs>
              <a:gs pos="50000">
                <a:srgbClr val="BFDBF7">
                  <a:shade val="67500"/>
                  <a:satMod val="115000"/>
                </a:srgbClr>
              </a:gs>
              <a:gs pos="100000">
                <a:srgbClr val="BFDBF7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solidFill>
              <a:srgbClr val="BFDBF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Onda 8">
            <a:extLst>
              <a:ext uri="{FF2B5EF4-FFF2-40B4-BE49-F238E27FC236}">
                <a16:creationId xmlns:a16="http://schemas.microsoft.com/office/drawing/2014/main" id="{B5BD96CF-C63C-6565-590E-FC5E5E834458}"/>
              </a:ext>
            </a:extLst>
          </p:cNvPr>
          <p:cNvSpPr/>
          <p:nvPr/>
        </p:nvSpPr>
        <p:spPr>
          <a:xfrm>
            <a:off x="0" y="1003111"/>
            <a:ext cx="12192000" cy="1794679"/>
          </a:xfrm>
          <a:prstGeom prst="wave">
            <a:avLst/>
          </a:prstGeom>
          <a:solidFill>
            <a:srgbClr val="3A6EA5"/>
          </a:solidFill>
          <a:ln>
            <a:solidFill>
              <a:srgbClr val="3A6EA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9" name="Picture Placeholder 18">
            <a:extLst>
              <a:ext uri="{FF2B5EF4-FFF2-40B4-BE49-F238E27FC236}">
                <a16:creationId xmlns:a16="http://schemas.microsoft.com/office/drawing/2014/main" id="{52ACCB86-C983-83E1-1F2A-13E676612B2F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4"/>
          <a:srcRect t="10936" b="10936"/>
          <a:stretch/>
        </p:blipFill>
        <p:spPr>
          <a:xfrm>
            <a:off x="316658" y="349897"/>
            <a:ext cx="6220408" cy="6158204"/>
          </a:xfrm>
          <a:prstGeom prst="ellipse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F41CB42D-A527-44ED-ADE2-30B3266BAF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09550" y="230203"/>
            <a:ext cx="11772900" cy="6400800"/>
          </a:xfrm>
          <a:prstGeom prst="rect">
            <a:avLst/>
          </a:prstGeom>
          <a:noFill/>
          <a:ln w="25400">
            <a:solidFill>
              <a:srgbClr val="EF83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91B0F8-EDCA-43C7-A602-F46DA2202AA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005568" y="2074735"/>
            <a:ext cx="4508380" cy="2708527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4800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APRESENTAÇÃO</a:t>
            </a:r>
            <a:r>
              <a:rPr lang="en-US" sz="4800" b="1" dirty="0">
                <a:effectLst/>
                <a:latin typeface="+mj-lt"/>
              </a:rPr>
              <a:t> </a:t>
            </a:r>
            <a:r>
              <a:rPr lang="en-US" sz="4800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DO</a:t>
            </a:r>
            <a:r>
              <a:rPr lang="en-US" sz="4800" b="1" dirty="0">
                <a:effectLst/>
                <a:latin typeface="+mj-lt"/>
              </a:rPr>
              <a:t> </a:t>
            </a:r>
            <a:r>
              <a:rPr lang="en-US" sz="4800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SISTEMA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65043031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3A6EA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3C6D80A-4A1F-57F6-0053-B9CDF3D44B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685D59D-0347-2748-C537-F007AAAAF83A}"/>
              </a:ext>
            </a:extLst>
          </p:cNvPr>
          <p:cNvSpPr/>
          <p:nvPr/>
        </p:nvSpPr>
        <p:spPr>
          <a:xfrm>
            <a:off x="0" y="1357952"/>
            <a:ext cx="12192000" cy="550004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E6C24A2-79DE-EAAF-95CF-E8F61DC10F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09550" y="1746913"/>
            <a:ext cx="11772900" cy="4884089"/>
          </a:xfrm>
          <a:prstGeom prst="rect">
            <a:avLst/>
          </a:prstGeom>
          <a:noFill/>
          <a:ln w="25400">
            <a:solidFill>
              <a:srgbClr val="EF83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EF8354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DE9131-748E-68AF-5315-386CBDA9841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0" y="572741"/>
            <a:ext cx="12192000" cy="1907995"/>
          </a:xfrm>
          <a:prstGeom prst="wave">
            <a:avLst/>
          </a:prstGeom>
          <a:solidFill>
            <a:srgbClr val="3A6EA5"/>
          </a:solidFill>
        </p:spPr>
        <p:txBody>
          <a:bodyPr>
            <a:noAutofit/>
          </a:bodyPr>
          <a:lstStyle/>
          <a:p>
            <a:pPr algn="ctr">
              <a:lnSpc>
                <a:spcPct val="150000"/>
              </a:lnSpc>
            </a:pPr>
            <a:r>
              <a:rPr lang="pt-BR" sz="4800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AVALIAÇÃO HEURÍSTICA</a:t>
            </a:r>
            <a:endParaRPr lang="en-US" sz="4800" b="1" dirty="0">
              <a:solidFill>
                <a:schemeClr val="bg1">
                  <a:lumMod val="95000"/>
                </a:schemeClr>
              </a:solidFill>
              <a:latin typeface="+mj-lt"/>
            </a:endParaRPr>
          </a:p>
        </p:txBody>
      </p:sp>
      <p:graphicFrame>
        <p:nvGraphicFramePr>
          <p:cNvPr id="7" name="Tabela 6">
            <a:extLst>
              <a:ext uri="{FF2B5EF4-FFF2-40B4-BE49-F238E27FC236}">
                <a16:creationId xmlns:a16="http://schemas.microsoft.com/office/drawing/2014/main" id="{FA47683B-FA0D-4AF4-87CB-6456E6BE5C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0202860"/>
              </p:ext>
            </p:extLst>
          </p:nvPr>
        </p:nvGraphicFramePr>
        <p:xfrm>
          <a:off x="368490" y="3259124"/>
          <a:ext cx="11423175" cy="31962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4635">
                  <a:extLst>
                    <a:ext uri="{9D8B030D-6E8A-4147-A177-3AD203B41FA5}">
                      <a16:colId xmlns:a16="http://schemas.microsoft.com/office/drawing/2014/main" val="2101985941"/>
                    </a:ext>
                  </a:extLst>
                </a:gridCol>
                <a:gridCol w="2284635">
                  <a:extLst>
                    <a:ext uri="{9D8B030D-6E8A-4147-A177-3AD203B41FA5}">
                      <a16:colId xmlns:a16="http://schemas.microsoft.com/office/drawing/2014/main" val="3359640826"/>
                    </a:ext>
                  </a:extLst>
                </a:gridCol>
                <a:gridCol w="2284635">
                  <a:extLst>
                    <a:ext uri="{9D8B030D-6E8A-4147-A177-3AD203B41FA5}">
                      <a16:colId xmlns:a16="http://schemas.microsoft.com/office/drawing/2014/main" val="952010420"/>
                    </a:ext>
                  </a:extLst>
                </a:gridCol>
                <a:gridCol w="2284635">
                  <a:extLst>
                    <a:ext uri="{9D8B030D-6E8A-4147-A177-3AD203B41FA5}">
                      <a16:colId xmlns:a16="http://schemas.microsoft.com/office/drawing/2014/main" val="532612140"/>
                    </a:ext>
                  </a:extLst>
                </a:gridCol>
                <a:gridCol w="2284635">
                  <a:extLst>
                    <a:ext uri="{9D8B030D-6E8A-4147-A177-3AD203B41FA5}">
                      <a16:colId xmlns:a16="http://schemas.microsoft.com/office/drawing/2014/main" val="640690885"/>
                    </a:ext>
                  </a:extLst>
                </a:gridCol>
              </a:tblGrid>
              <a:tr h="3196268">
                <a:tc>
                  <a:txBody>
                    <a:bodyPr/>
                    <a:lstStyle/>
                    <a:p>
                      <a:pPr algn="ctr"/>
                      <a:r>
                        <a:rPr lang="pt-BR" sz="1400" b="1" dirty="0">
                          <a:latin typeface="Montserrat" pitchFamily="2" charset="0"/>
                        </a:rPr>
                        <a:t>1. Visibilidade do status do sistema</a:t>
                      </a:r>
                    </a:p>
                    <a:p>
                      <a:pPr algn="ctr"/>
                      <a:endParaRPr lang="pt-BR" sz="1400" b="0" dirty="0">
                        <a:latin typeface="Montserrat" pitchFamily="2" charset="0"/>
                      </a:endParaRPr>
                    </a:p>
                    <a:p>
                      <a:pPr algn="ctr"/>
                      <a:r>
                        <a:rPr lang="pt-BR" sz="1400" b="0" dirty="0">
                          <a:latin typeface="Montserrat" pitchFamily="2" charset="0"/>
                        </a:rPr>
                        <a:t>Problema: O sistema não informa o usuário imediatamente sobre ações executadas.</a:t>
                      </a:r>
                    </a:p>
                    <a:p>
                      <a:pPr algn="ctr"/>
                      <a:endParaRPr lang="pt-BR" sz="1400" b="0" dirty="0">
                        <a:latin typeface="Montserrat" pitchFamily="2" charset="0"/>
                      </a:endParaRPr>
                    </a:p>
                    <a:p>
                      <a:pPr algn="ctr"/>
                      <a:r>
                        <a:rPr lang="pt-BR" sz="1400" b="0" dirty="0">
                          <a:latin typeface="Montserrat" pitchFamily="2" charset="0"/>
                        </a:rPr>
                        <a:t>Sugestão: Implementar feedback em tempo real.</a:t>
                      </a:r>
                      <a:endParaRPr lang="pt-BR" sz="2000" dirty="0">
                        <a:latin typeface="Montserrat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b="1" kern="1200" dirty="0">
                          <a:solidFill>
                            <a:schemeClr val="lt1"/>
                          </a:solidFill>
                          <a:latin typeface="Montserrat" pitchFamily="2" charset="0"/>
                          <a:ea typeface="+mn-ea"/>
                          <a:cs typeface="+mn-cs"/>
                        </a:rPr>
                        <a:t>2. Correspondência entre o sistema e o mundo real</a:t>
                      </a:r>
                    </a:p>
                    <a:p>
                      <a:pPr algn="ctr"/>
                      <a:endParaRPr lang="pt-BR" sz="1400" b="0" kern="1200" dirty="0">
                        <a:solidFill>
                          <a:schemeClr val="lt1"/>
                        </a:solidFill>
                        <a:latin typeface="Montserrat" pitchFamily="2" charset="0"/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lang="pt-BR" sz="1400" b="0" kern="1200" dirty="0">
                          <a:solidFill>
                            <a:schemeClr val="lt1"/>
                          </a:solidFill>
                          <a:latin typeface="Montserrat" pitchFamily="2" charset="0"/>
                          <a:ea typeface="+mn-ea"/>
                          <a:cs typeface="+mn-cs"/>
                        </a:rPr>
                        <a:t>Problema: Ícones e símbolos pouco intuitivos.</a:t>
                      </a:r>
                    </a:p>
                    <a:p>
                      <a:pPr algn="ctr"/>
                      <a:endParaRPr lang="pt-BR" sz="1400" b="0" kern="1200" dirty="0">
                        <a:solidFill>
                          <a:schemeClr val="lt1"/>
                        </a:solidFill>
                        <a:latin typeface="Montserrat" pitchFamily="2" charset="0"/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lang="pt-BR" sz="1400" b="0" kern="1200" dirty="0">
                          <a:solidFill>
                            <a:schemeClr val="lt1"/>
                          </a:solidFill>
                          <a:latin typeface="Montserrat" pitchFamily="2" charset="0"/>
                          <a:ea typeface="+mn-ea"/>
                          <a:cs typeface="+mn-cs"/>
                        </a:rPr>
                        <a:t>Sugestão: Usar ícones universais e simplificar textos de interface.</a:t>
                      </a:r>
                    </a:p>
                    <a:p>
                      <a:pPr algn="ctr"/>
                      <a:endParaRPr lang="pt-BR" sz="2000" dirty="0">
                        <a:latin typeface="Montserrat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b="1" kern="1200" dirty="0">
                          <a:solidFill>
                            <a:schemeClr val="lt1"/>
                          </a:solidFill>
                          <a:latin typeface="Montserrat" pitchFamily="2" charset="0"/>
                          <a:ea typeface="+mn-ea"/>
                          <a:cs typeface="+mn-cs"/>
                        </a:rPr>
                        <a:t>3. Controle e liberdade do usuário</a:t>
                      </a:r>
                    </a:p>
                    <a:p>
                      <a:pPr algn="ctr"/>
                      <a:endParaRPr lang="pt-BR" sz="1400" b="0" kern="1200" dirty="0">
                        <a:solidFill>
                          <a:schemeClr val="lt1"/>
                        </a:solidFill>
                        <a:latin typeface="Montserrat" pitchFamily="2" charset="0"/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lang="pt-BR" sz="1400" b="0" kern="1200" dirty="0">
                          <a:solidFill>
                            <a:schemeClr val="lt1"/>
                          </a:solidFill>
                          <a:latin typeface="Montserrat" pitchFamily="2" charset="0"/>
                          <a:ea typeface="+mn-ea"/>
                          <a:cs typeface="+mn-cs"/>
                        </a:rPr>
                        <a:t>Problema: Falta de feedback visual claro.</a:t>
                      </a:r>
                    </a:p>
                    <a:p>
                      <a:pPr algn="ctr"/>
                      <a:endParaRPr lang="pt-BR" sz="1400" b="0" kern="1200" dirty="0">
                        <a:solidFill>
                          <a:schemeClr val="lt1"/>
                        </a:solidFill>
                        <a:latin typeface="Montserrat" pitchFamily="2" charset="0"/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lang="pt-BR" sz="1400" b="0" kern="1200" dirty="0">
                          <a:solidFill>
                            <a:schemeClr val="lt1"/>
                          </a:solidFill>
                          <a:latin typeface="Montserrat" pitchFamily="2" charset="0"/>
                          <a:ea typeface="+mn-ea"/>
                          <a:cs typeface="+mn-cs"/>
                        </a:rPr>
                        <a:t>Sugestão: Adicionar destaques visuais ou notificações para confirmar ações.</a:t>
                      </a:r>
                    </a:p>
                    <a:p>
                      <a:pPr algn="ctr"/>
                      <a:endParaRPr lang="pt-BR" sz="2000" dirty="0">
                        <a:latin typeface="Montserrat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b="1" kern="1200" dirty="0">
                          <a:solidFill>
                            <a:schemeClr val="lt1"/>
                          </a:solidFill>
                          <a:latin typeface="Montserrat" pitchFamily="2" charset="0"/>
                          <a:ea typeface="+mn-ea"/>
                          <a:cs typeface="+mn-cs"/>
                        </a:rPr>
                        <a:t>4. Consistência e padrões</a:t>
                      </a:r>
                    </a:p>
                    <a:p>
                      <a:pPr algn="ctr"/>
                      <a:endParaRPr lang="pt-BR" sz="1400" b="0" kern="1200" dirty="0">
                        <a:solidFill>
                          <a:schemeClr val="lt1"/>
                        </a:solidFill>
                        <a:latin typeface="Montserrat" pitchFamily="2" charset="0"/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lang="pt-BR" sz="1400" b="0" kern="1200" dirty="0">
                          <a:solidFill>
                            <a:schemeClr val="lt1"/>
                          </a:solidFill>
                          <a:latin typeface="Montserrat" pitchFamily="2" charset="0"/>
                          <a:ea typeface="+mn-ea"/>
                          <a:cs typeface="+mn-cs"/>
                        </a:rPr>
                        <a:t>Problema: Escrita inconsistente, com mensagens divergentes no tom e formato.</a:t>
                      </a:r>
                    </a:p>
                    <a:p>
                      <a:pPr algn="ctr"/>
                      <a:endParaRPr lang="pt-BR" sz="1400" b="0" kern="1200" dirty="0">
                        <a:solidFill>
                          <a:schemeClr val="lt1"/>
                        </a:solidFill>
                        <a:latin typeface="Montserrat" pitchFamily="2" charset="0"/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lang="pt-BR" sz="1400" b="0" kern="1200" dirty="0">
                          <a:solidFill>
                            <a:schemeClr val="lt1"/>
                          </a:solidFill>
                          <a:latin typeface="Montserrat" pitchFamily="2" charset="0"/>
                          <a:ea typeface="+mn-ea"/>
                          <a:cs typeface="+mn-cs"/>
                        </a:rPr>
                        <a:t>Sugestão: Adotar um padrão de tom e estilo para toda a interface.</a:t>
                      </a:r>
                    </a:p>
                    <a:p>
                      <a:pPr algn="ctr"/>
                      <a:endParaRPr lang="pt-BR" sz="2000" dirty="0">
                        <a:latin typeface="Montserrat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b="1" kern="1200" dirty="0">
                          <a:solidFill>
                            <a:schemeClr val="lt1"/>
                          </a:solidFill>
                          <a:latin typeface="Montserrat" pitchFamily="2" charset="0"/>
                          <a:ea typeface="+mn-ea"/>
                          <a:cs typeface="+mn-cs"/>
                        </a:rPr>
                        <a:t>5. Prevenção de erros</a:t>
                      </a:r>
                    </a:p>
                    <a:p>
                      <a:pPr algn="ctr"/>
                      <a:endParaRPr lang="pt-BR" sz="1400" b="0" kern="1200" dirty="0">
                        <a:solidFill>
                          <a:schemeClr val="lt1"/>
                        </a:solidFill>
                        <a:latin typeface="Montserrat" pitchFamily="2" charset="0"/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lang="pt-BR" sz="1400" b="0" kern="1200" dirty="0">
                          <a:solidFill>
                            <a:schemeClr val="lt1"/>
                          </a:solidFill>
                          <a:latin typeface="Montserrat" pitchFamily="2" charset="0"/>
                          <a:ea typeface="+mn-ea"/>
                          <a:cs typeface="+mn-cs"/>
                        </a:rPr>
                        <a:t>Problema: Falta de mensagens de alerta ao realizar ações irreversíveis.</a:t>
                      </a:r>
                    </a:p>
                    <a:p>
                      <a:pPr algn="ctr"/>
                      <a:endParaRPr lang="pt-BR" sz="1400" b="0" kern="1200" dirty="0">
                        <a:solidFill>
                          <a:schemeClr val="lt1"/>
                        </a:solidFill>
                        <a:latin typeface="Montserrat" pitchFamily="2" charset="0"/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lang="pt-BR" sz="1400" b="0" kern="1200" dirty="0">
                          <a:solidFill>
                            <a:schemeClr val="lt1"/>
                          </a:solidFill>
                          <a:latin typeface="Montserrat" pitchFamily="2" charset="0"/>
                          <a:ea typeface="+mn-ea"/>
                          <a:cs typeface="+mn-cs"/>
                        </a:rPr>
                        <a:t>Sugestão: Adicionar verificações antes de ações críticas e mensagens claras para prevenir erros.</a:t>
                      </a:r>
                    </a:p>
                    <a:p>
                      <a:pPr algn="ctr"/>
                      <a:endParaRPr lang="pt-BR" sz="2000" dirty="0">
                        <a:latin typeface="Montserrat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8962297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1276306371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1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1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1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1.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1.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1.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"/>
</p:tagLst>
</file>

<file path=ppt/theme/theme1.xml><?xml version="1.0" encoding="utf-8"?>
<a:theme xmlns:a="http://schemas.openxmlformats.org/drawingml/2006/main" name="Balancing Act">
  <a:themeElements>
    <a:clrScheme name="Balancing Act">
      <a:dk1>
        <a:sysClr val="windowText" lastClr="000000"/>
      </a:dk1>
      <a:lt1>
        <a:sysClr val="window" lastClr="FFFFFF"/>
      </a:lt1>
      <a:dk2>
        <a:srgbClr val="8A4C5D"/>
      </a:dk2>
      <a:lt2>
        <a:srgbClr val="9E838E"/>
      </a:lt2>
      <a:accent1>
        <a:srgbClr val="C6ADB0"/>
      </a:accent1>
      <a:accent2>
        <a:srgbClr val="E3C0BF"/>
      </a:accent2>
      <a:accent3>
        <a:srgbClr val="D4937F"/>
      </a:accent3>
      <a:accent4>
        <a:srgbClr val="CCB87E"/>
      </a:accent4>
      <a:accent5>
        <a:srgbClr val="6667AB"/>
      </a:accent5>
      <a:accent6>
        <a:srgbClr val="86A094"/>
      </a:accent6>
      <a:hlink>
        <a:srgbClr val="0563C1"/>
      </a:hlink>
      <a:folHlink>
        <a:srgbClr val="954F72"/>
      </a:folHlink>
    </a:clrScheme>
    <a:fontScheme name="Custom 15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Wellspring">
  <a:themeElements>
    <a:clrScheme name="Wellspring">
      <a:dk1>
        <a:sysClr val="windowText" lastClr="000000"/>
      </a:dk1>
      <a:lt1>
        <a:sysClr val="window" lastClr="FFFFFF"/>
      </a:lt1>
      <a:dk2>
        <a:srgbClr val="A1CAC9"/>
      </a:dk2>
      <a:lt2>
        <a:srgbClr val="48996B"/>
      </a:lt2>
      <a:accent1>
        <a:srgbClr val="759F51"/>
      </a:accent1>
      <a:accent2>
        <a:srgbClr val="436A2F"/>
      </a:accent2>
      <a:accent3>
        <a:srgbClr val="CFBF54"/>
      </a:accent3>
      <a:accent4>
        <a:srgbClr val="B3832F"/>
      </a:accent4>
      <a:accent5>
        <a:srgbClr val="8C5896"/>
      </a:accent5>
      <a:accent6>
        <a:srgbClr val="6667AB"/>
      </a:accent6>
      <a:hlink>
        <a:srgbClr val="0563C1"/>
      </a:hlink>
      <a:folHlink>
        <a:srgbClr val="954F72"/>
      </a:folHlink>
    </a:clrScheme>
    <a:fontScheme name="Custom 15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tar of the show">
  <a:themeElements>
    <a:clrScheme name="Star of the show">
      <a:dk1>
        <a:sysClr val="windowText" lastClr="000000"/>
      </a:dk1>
      <a:lt1>
        <a:sysClr val="window" lastClr="FFFFFF"/>
      </a:lt1>
      <a:dk2>
        <a:srgbClr val="29282D"/>
      </a:dk2>
      <a:lt2>
        <a:srgbClr val="625C60"/>
      </a:lt2>
      <a:accent1>
        <a:srgbClr val="7C6560"/>
      </a:accent1>
      <a:accent2>
        <a:srgbClr val="AEA392"/>
      </a:accent2>
      <a:accent3>
        <a:srgbClr val="DBD4D0"/>
      </a:accent3>
      <a:accent4>
        <a:srgbClr val="8E7961"/>
      </a:accent4>
      <a:accent5>
        <a:srgbClr val="F0EDE8"/>
      </a:accent5>
      <a:accent6>
        <a:srgbClr val="6667AB"/>
      </a:accent6>
      <a:hlink>
        <a:srgbClr val="0563C1"/>
      </a:hlink>
      <a:folHlink>
        <a:srgbClr val="954F72"/>
      </a:folHlink>
    </a:clrScheme>
    <a:fontScheme name="Custom 15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Amusements">
  <a:themeElements>
    <a:clrScheme name="Amusements">
      <a:dk1>
        <a:sysClr val="windowText" lastClr="000000"/>
      </a:dk1>
      <a:lt1>
        <a:sysClr val="window" lastClr="FFFFFF"/>
      </a:lt1>
      <a:dk2>
        <a:srgbClr val="D77E6F"/>
      </a:dk2>
      <a:lt2>
        <a:srgbClr val="6667AB"/>
      </a:lt2>
      <a:accent1>
        <a:srgbClr val="B38F6A"/>
      </a:accent1>
      <a:accent2>
        <a:srgbClr val="D75078"/>
      </a:accent2>
      <a:accent3>
        <a:srgbClr val="E288B6"/>
      </a:accent3>
      <a:accent4>
        <a:srgbClr val="E9445D"/>
      </a:accent4>
      <a:accent5>
        <a:srgbClr val="EEC272"/>
      </a:accent5>
      <a:accent6>
        <a:srgbClr val="85A0A9"/>
      </a:accent6>
      <a:hlink>
        <a:srgbClr val="0563C1"/>
      </a:hlink>
      <a:folHlink>
        <a:srgbClr val="954F72"/>
      </a:folHlink>
    </a:clrScheme>
    <a:fontScheme name="Custom 15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tf66906339_win32</Template>
  <TotalTime>0</TotalTime>
  <Words>994</Words>
  <Application>Microsoft Office PowerPoint</Application>
  <PresentationFormat>Widescreen</PresentationFormat>
  <Paragraphs>176</Paragraphs>
  <Slides>15</Slides>
  <Notes>7</Notes>
  <HiddenSlides>0</HiddenSlides>
  <MMClips>0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4</vt:i4>
      </vt:variant>
      <vt:variant>
        <vt:lpstr>Títulos de slides</vt:lpstr>
      </vt:variant>
      <vt:variant>
        <vt:i4>15</vt:i4>
      </vt:variant>
    </vt:vector>
  </HeadingPairs>
  <TitlesOfParts>
    <vt:vector size="27" baseType="lpstr">
      <vt:lpstr>-apple-system</vt:lpstr>
      <vt:lpstr>Arial</vt:lpstr>
      <vt:lpstr>Bahnschrift Condensed</vt:lpstr>
      <vt:lpstr>Bebas</vt:lpstr>
      <vt:lpstr>Calibri</vt:lpstr>
      <vt:lpstr>Montserrat</vt:lpstr>
      <vt:lpstr>Segoe UI</vt:lpstr>
      <vt:lpstr>Segoe UI Light</vt:lpstr>
      <vt:lpstr>Balancing Act</vt:lpstr>
      <vt:lpstr>Wellspring</vt:lpstr>
      <vt:lpstr>Star of the show</vt:lpstr>
      <vt:lpstr>Amusements</vt:lpstr>
      <vt:lpstr>Apresentação do PowerPoint</vt:lpstr>
      <vt:lpstr>O QUE VOCÊ PODE FAZER NO CONECTA</vt:lpstr>
      <vt:lpstr>O QUE VOCÊ PODE FAZER NO CONECTA</vt:lpstr>
      <vt:lpstr>O QUE VOCÊ PODE FAZER NO CONECTA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CONCLUSÃO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PANTONE® COLOR OF THE YEAR 2022</dc:title>
  <dc:creator>Alice Reis</dc:creator>
  <cp:lastModifiedBy>Alice Abreu dos Reis</cp:lastModifiedBy>
  <cp:revision>12</cp:revision>
  <dcterms:created xsi:type="dcterms:W3CDTF">2023-12-14T17:50:07Z</dcterms:created>
  <dcterms:modified xsi:type="dcterms:W3CDTF">2024-12-09T21:27:26Z</dcterms:modified>
</cp:coreProperties>
</file>